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 id="2147483732" r:id="rId5"/>
  </p:sldMasterIdLst>
  <p:notesMasterIdLst>
    <p:notesMasterId r:id="rId19"/>
  </p:notesMasterIdLst>
  <p:handoutMasterIdLst>
    <p:handoutMasterId r:id="rId20"/>
  </p:handoutMasterIdLst>
  <p:sldIdLst>
    <p:sldId id="256" r:id="rId6"/>
    <p:sldId id="258" r:id="rId7"/>
    <p:sldId id="265" r:id="rId8"/>
    <p:sldId id="266" r:id="rId9"/>
    <p:sldId id="260" r:id="rId10"/>
    <p:sldId id="286" r:id="rId11"/>
    <p:sldId id="287" r:id="rId12"/>
    <p:sldId id="308" r:id="rId13"/>
    <p:sldId id="311" r:id="rId14"/>
    <p:sldId id="299" r:id="rId15"/>
    <p:sldId id="300" r:id="rId16"/>
    <p:sldId id="301" r:id="rId17"/>
    <p:sldId id="289" r:id="rId18"/>
  </p:sldIdLst>
  <p:sldSz cx="9144000" cy="6858000" type="screen4x3"/>
  <p:notesSz cx="7010400" cy="93726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80144" autoAdjust="0"/>
  </p:normalViewPr>
  <p:slideViewPr>
    <p:cSldViewPr>
      <p:cViewPr varScale="1">
        <p:scale>
          <a:sx n="60" d="100"/>
          <a:sy n="60" d="100"/>
        </p:scale>
        <p:origin x="17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84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673" y="0"/>
            <a:ext cx="3038155" cy="468466"/>
          </a:xfrm>
          <a:prstGeom prst="rect">
            <a:avLst/>
          </a:prstGeom>
        </p:spPr>
        <p:txBody>
          <a:bodyPr vert="horz" lIns="91440" tIns="45720" rIns="91440" bIns="45720" rtlCol="0"/>
          <a:lstStyle>
            <a:lvl1pPr algn="r">
              <a:defRPr sz="1200"/>
            </a:lvl1pPr>
          </a:lstStyle>
          <a:p>
            <a:fld id="{6ADC2E2F-0D2C-4416-B217-98EFB383C9CE}" type="datetimeFigureOut">
              <a:rPr lang="en-US" smtClean="0"/>
              <a:pPr/>
              <a:t>1/20/2017</a:t>
            </a:fld>
            <a:endParaRPr lang="en-US"/>
          </a:p>
        </p:txBody>
      </p:sp>
      <p:sp>
        <p:nvSpPr>
          <p:cNvPr id="4" name="Footer Placeholder 3"/>
          <p:cNvSpPr>
            <a:spLocks noGrp="1"/>
          </p:cNvSpPr>
          <p:nvPr>
            <p:ph type="ftr" sz="quarter" idx="2"/>
          </p:nvPr>
        </p:nvSpPr>
        <p:spPr>
          <a:xfrm>
            <a:off x="0" y="8902491"/>
            <a:ext cx="3038155" cy="46846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673" y="8902491"/>
            <a:ext cx="3038155" cy="468466"/>
          </a:xfrm>
          <a:prstGeom prst="rect">
            <a:avLst/>
          </a:prstGeom>
        </p:spPr>
        <p:txBody>
          <a:bodyPr vert="horz" lIns="91440" tIns="45720" rIns="91440" bIns="45720" rtlCol="0" anchor="b"/>
          <a:lstStyle>
            <a:lvl1pPr algn="r">
              <a:defRPr sz="1200"/>
            </a:lvl1pPr>
          </a:lstStyle>
          <a:p>
            <a:fld id="{BBA9C36A-8021-4059-8FA7-DADEF354DFAD}" type="slidenum">
              <a:rPr lang="en-US" smtClean="0"/>
              <a:pPr/>
              <a:t>‹#›</a:t>
            </a:fld>
            <a:endParaRPr lang="en-US"/>
          </a:p>
        </p:txBody>
      </p:sp>
    </p:spTree>
    <p:extLst>
      <p:ext uri="{BB962C8B-B14F-4D97-AF65-F5344CB8AC3E}">
        <p14:creationId xmlns:p14="http://schemas.microsoft.com/office/powerpoint/2010/main" val="1025220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37840" cy="46863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970939" y="0"/>
            <a:ext cx="3037840" cy="468630"/>
          </a:xfrm>
          <a:prstGeom prst="rect">
            <a:avLst/>
          </a:prstGeom>
        </p:spPr>
        <p:txBody>
          <a:bodyPr vert="horz" lIns="91440" tIns="45720" rIns="91440" bIns="45720" rtlCol="0"/>
          <a:lstStyle>
            <a:lvl1pPr algn="r">
              <a:defRPr sz="1200"/>
            </a:lvl1pPr>
          </a:lstStyle>
          <a:p>
            <a:fld id="{1ADB9F1D-B996-4BA0-9039-613E6AF2E072}" type="datetimeFigureOut">
              <a:rPr lang="fr-FR" smtClean="0"/>
              <a:pPr/>
              <a:t>20/01/2017</a:t>
            </a:fld>
            <a:endParaRPr lang="fr-CA"/>
          </a:p>
        </p:txBody>
      </p:sp>
      <p:sp>
        <p:nvSpPr>
          <p:cNvPr id="4" name="Espace réservé de l'image des diapositives 3"/>
          <p:cNvSpPr>
            <a:spLocks noGrp="1" noRot="1" noChangeAspect="1"/>
          </p:cNvSpPr>
          <p:nvPr>
            <p:ph type="sldImg" idx="2"/>
          </p:nvPr>
        </p:nvSpPr>
        <p:spPr>
          <a:xfrm>
            <a:off x="1162050" y="703263"/>
            <a:ext cx="4686300" cy="3514725"/>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701040" y="4451986"/>
            <a:ext cx="5608320" cy="421767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1" y="8902343"/>
            <a:ext cx="3037840" cy="46863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9" y="8902343"/>
            <a:ext cx="3037840" cy="468630"/>
          </a:xfrm>
          <a:prstGeom prst="rect">
            <a:avLst/>
          </a:prstGeom>
        </p:spPr>
        <p:txBody>
          <a:bodyPr vert="horz" lIns="91440" tIns="45720" rIns="91440" bIns="45720" rtlCol="0" anchor="b"/>
          <a:lstStyle>
            <a:lvl1pPr algn="r">
              <a:defRPr sz="1200"/>
            </a:lvl1pPr>
          </a:lstStyle>
          <a:p>
            <a:fld id="{3F7CA053-64A5-468B-A4AC-F179676E72A7}" type="slidenum">
              <a:rPr lang="fr-CA" smtClean="0"/>
              <a:pPr/>
              <a:t>‹#›</a:t>
            </a:fld>
            <a:endParaRPr lang="fr-CA"/>
          </a:p>
        </p:txBody>
      </p:sp>
    </p:spTree>
    <p:extLst>
      <p:ext uri="{BB962C8B-B14F-4D97-AF65-F5344CB8AC3E}">
        <p14:creationId xmlns:p14="http://schemas.microsoft.com/office/powerpoint/2010/main" val="2813453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CA053-64A5-468B-A4AC-F179676E72A7}" type="slidenum">
              <a:rPr lang="fr-CA" smtClean="0"/>
              <a:pPr/>
              <a:t>1</a:t>
            </a:fld>
            <a:endParaRPr lang="fr-CA"/>
          </a:p>
        </p:txBody>
      </p:sp>
    </p:spTree>
    <p:extLst>
      <p:ext uri="{BB962C8B-B14F-4D97-AF65-F5344CB8AC3E}">
        <p14:creationId xmlns:p14="http://schemas.microsoft.com/office/powerpoint/2010/main" val="3700424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advisors you will be a link for your organization over multiple years. You have the chance to set a tone and build a culturally intelligent organization. Here are a few ideas.</a:t>
            </a:r>
          </a:p>
          <a:p>
            <a:r>
              <a:rPr lang="en-US" baseline="0" dirty="0" smtClean="0"/>
              <a:t>- engagement, highlight different ways people give feedback, </a:t>
            </a:r>
            <a:r>
              <a:rPr lang="en-US" baseline="0" dirty="0" err="1" smtClean="0"/>
              <a:t>nonverbals</a:t>
            </a:r>
            <a:r>
              <a:rPr lang="en-US" baseline="0" dirty="0" smtClean="0"/>
              <a:t>, the “American syndrome”, etc.</a:t>
            </a:r>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10</a:t>
            </a:fld>
            <a:endParaRPr lang="fr-CA"/>
          </a:p>
        </p:txBody>
      </p:sp>
    </p:spTree>
    <p:extLst>
      <p:ext uri="{BB962C8B-B14F-4D97-AF65-F5344CB8AC3E}">
        <p14:creationId xmlns:p14="http://schemas.microsoft.com/office/powerpoint/2010/main" val="1986718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CA053-64A5-468B-A4AC-F179676E72A7}" type="slidenum">
              <a:rPr lang="fr-CA" smtClean="0"/>
              <a:pPr/>
              <a:t>11</a:t>
            </a:fld>
            <a:endParaRPr lang="fr-CA"/>
          </a:p>
        </p:txBody>
      </p:sp>
    </p:spTree>
    <p:extLst>
      <p:ext uri="{BB962C8B-B14F-4D97-AF65-F5344CB8AC3E}">
        <p14:creationId xmlns:p14="http://schemas.microsoft.com/office/powerpoint/2010/main" val="1269449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12</a:t>
            </a:fld>
            <a:endParaRPr lang="fr-CA"/>
          </a:p>
        </p:txBody>
      </p:sp>
    </p:spTree>
    <p:extLst>
      <p:ext uri="{BB962C8B-B14F-4D97-AF65-F5344CB8AC3E}">
        <p14:creationId xmlns:p14="http://schemas.microsoft.com/office/powerpoint/2010/main" val="2979272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solidFill>
                  <a:prstClr val="black"/>
                </a:solidFill>
              </a:rPr>
              <a:pPr/>
              <a:t>13</a:t>
            </a:fld>
            <a:endParaRPr lang="fr-CA">
              <a:solidFill>
                <a:prstClr val="black"/>
              </a:solidFill>
            </a:endParaRPr>
          </a:p>
        </p:txBody>
      </p:sp>
    </p:spTree>
    <p:extLst>
      <p:ext uri="{BB962C8B-B14F-4D97-AF65-F5344CB8AC3E}">
        <p14:creationId xmlns:p14="http://schemas.microsoft.com/office/powerpoint/2010/main" val="596546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Cultural</a:t>
            </a:r>
            <a:r>
              <a:rPr lang="en-US" sz="1200" kern="1200" baseline="0" dirty="0" smtClean="0">
                <a:solidFill>
                  <a:schemeClr val="tx1"/>
                </a:solidFill>
                <a:effectLst/>
                <a:latin typeface="+mn-lt"/>
                <a:ea typeface="+mn-ea"/>
                <a:cs typeface="+mn-cs"/>
              </a:rPr>
              <a:t> intelligence starts with the assumption that we want to communicate in a way that doesn’t minimize differences but that is effective across cultural lines.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2</a:t>
            </a:fld>
            <a:endParaRPr lang="fr-CA"/>
          </a:p>
        </p:txBody>
      </p:sp>
    </p:spTree>
    <p:extLst>
      <p:ext uri="{BB962C8B-B14F-4D97-AF65-F5344CB8AC3E}">
        <p14:creationId xmlns:p14="http://schemas.microsoft.com/office/powerpoint/2010/main" val="3718972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CA053-64A5-468B-A4AC-F179676E72A7}" type="slidenum">
              <a:rPr lang="fr-CA" smtClean="0"/>
              <a:pPr/>
              <a:t>3</a:t>
            </a:fld>
            <a:endParaRPr lang="fr-CA"/>
          </a:p>
        </p:txBody>
      </p:sp>
    </p:spTree>
    <p:extLst>
      <p:ext uri="{BB962C8B-B14F-4D97-AF65-F5344CB8AC3E}">
        <p14:creationId xmlns:p14="http://schemas.microsoft.com/office/powerpoint/2010/main" val="95993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dirty="0" smtClean="0">
                <a:solidFill>
                  <a:schemeClr val="tx1">
                    <a:lumMod val="75000"/>
                    <a:lumOff val="25000"/>
                  </a:schemeClr>
                </a:solidFill>
              </a:rPr>
              <a:t>Emphasis is on GLOBAL cultural awareness (international), not diversity within our own culture, but ideas are transferable to any cultural differences (think generational, socio-economic background, rural vs. urban, and many more) </a:t>
            </a:r>
          </a:p>
          <a:p>
            <a:r>
              <a:rPr lang="en-US" dirty="0" smtClean="0"/>
              <a:t>- Do’s and Don’ts</a:t>
            </a:r>
            <a:r>
              <a:rPr lang="en-US" baseline="0" dirty="0" smtClean="0"/>
              <a:t> have limited usefulness. Often a cultural “fact” demonstrates a broader principles (</a:t>
            </a:r>
            <a:r>
              <a:rPr lang="en-US" baseline="0" dirty="0" err="1" smtClean="0"/>
              <a:t>eg</a:t>
            </a:r>
            <a:r>
              <a:rPr lang="en-US" baseline="0" dirty="0" smtClean="0"/>
              <a:t>., bowing in Japan demonstrates it is an honor-based society.)</a:t>
            </a:r>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4</a:t>
            </a:fld>
            <a:endParaRPr lang="fr-CA"/>
          </a:p>
        </p:txBody>
      </p:sp>
    </p:spTree>
    <p:extLst>
      <p:ext uri="{BB962C8B-B14F-4D97-AF65-F5344CB8AC3E}">
        <p14:creationId xmlns:p14="http://schemas.microsoft.com/office/powerpoint/2010/main" val="849217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Relate example of supervising </a:t>
            </a:r>
            <a:r>
              <a:rPr lang="en-US" dirty="0" smtClean="0"/>
              <a:t>international </a:t>
            </a:r>
            <a:r>
              <a:rPr lang="en-US" dirty="0" smtClean="0"/>
              <a:t>students – very group-oriented, concerned about fairness to each other and not motivated by “employee of month” – better to approach from a relationship</a:t>
            </a:r>
            <a:r>
              <a:rPr lang="en-US" baseline="0" dirty="0" smtClean="0"/>
              <a:t> standpoint and have them affirm each other in staff meeting for positive feedback</a:t>
            </a:r>
          </a:p>
          <a:p>
            <a:pPr>
              <a:buFont typeface="Arial" charset="0"/>
              <a:buChar char="•"/>
            </a:pPr>
            <a:r>
              <a:rPr lang="en-US" baseline="0" dirty="0" smtClean="0"/>
              <a:t>Counseling/advising students – it is critical to understand their cultural background. (Asian student majoring in finance with a passion for music.) </a:t>
            </a:r>
          </a:p>
          <a:p>
            <a:pPr>
              <a:buFont typeface="Arial" charset="0"/>
              <a:buChar char="•"/>
            </a:pPr>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5</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One tool that can help us in situations</a:t>
            </a:r>
            <a:r>
              <a:rPr lang="en-US" baseline="0" dirty="0" smtClean="0"/>
              <a:t> like we just discussed is the model of the Cultural Iceberg. </a:t>
            </a:r>
          </a:p>
          <a:p>
            <a:pPr lvl="0"/>
            <a:endParaRPr lang="en-US" baseline="0" dirty="0" smtClean="0"/>
          </a:p>
          <a:p>
            <a:pPr lvl="0"/>
            <a:r>
              <a:rPr lang="en-US" dirty="0" smtClean="0"/>
              <a:t>Above the water: Cultural artifacts (art, clothing, food, money, customs, gestures, etc.) </a:t>
            </a:r>
            <a:endParaRPr lang="en-US" sz="1100" dirty="0" smtClean="0"/>
          </a:p>
          <a:p>
            <a:pPr lvl="0"/>
            <a:r>
              <a:rPr lang="en-US" dirty="0" smtClean="0"/>
              <a:t>Below the water: Cultural values and assumptions (unconscious, taken for granted beliefs, perceptions, and feelings)</a:t>
            </a:r>
            <a:endParaRPr 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[Discuss</a:t>
            </a:r>
            <a:r>
              <a:rPr lang="en-US" baseline="0" dirty="0" smtClean="0"/>
              <a:t> what items might go on the “Easy to see” and “difficult to see” categories – then refer to next slide to compare notes]</a:t>
            </a:r>
          </a:p>
          <a:p>
            <a:endParaRPr lang="en-US" dirty="0" smtClean="0"/>
          </a:p>
          <a:p>
            <a:pPr>
              <a:buFont typeface="Arial" charset="0"/>
              <a:buNone/>
            </a:pPr>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solidFill>
                  <a:prstClr val="black"/>
                </a:solidFill>
              </a:rPr>
              <a:pPr/>
              <a:t>6</a:t>
            </a:fld>
            <a:endParaRPr lang="fr-CA">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When have you realized a reality in the bottom portion of the cultural</a:t>
            </a:r>
            <a:r>
              <a:rPr lang="en-US" baseline="0" dirty="0" smtClean="0"/>
              <a:t> iceberg? </a:t>
            </a:r>
            <a:r>
              <a:rPr lang="en-US" dirty="0" smtClean="0"/>
              <a:t>Share stories.</a:t>
            </a:r>
          </a:p>
          <a:p>
            <a:r>
              <a:rPr lang="en-US" dirty="0" smtClean="0"/>
              <a:t>What was key to making that realization? </a:t>
            </a:r>
          </a:p>
          <a:p>
            <a:endParaRPr lang="en-US" dirty="0" smtClean="0"/>
          </a:p>
          <a:p>
            <a:r>
              <a:rPr lang="en-US" baseline="0" dirty="0" smtClean="0"/>
              <a:t>Culturally intelligent advising requires moving into the bottom 90% of the iceberg</a:t>
            </a:r>
          </a:p>
          <a:p>
            <a:r>
              <a:rPr lang="en-US" baseline="0" dirty="0" smtClean="0"/>
              <a:t>Some factors that will impact bottom 90% of culture: </a:t>
            </a:r>
          </a:p>
          <a:p>
            <a:r>
              <a:rPr lang="en-US" i="1" dirty="0" smtClean="0"/>
              <a:t>	history/tradition, experience, education, culture/society, psychology.</a:t>
            </a:r>
          </a:p>
          <a:p>
            <a:endParaRPr lang="en-US" baseline="0" dirty="0" smtClean="0"/>
          </a:p>
          <a:p>
            <a:pPr marL="171450" indent="-171450">
              <a:buFontTx/>
              <a:buChar char="-"/>
            </a:pPr>
            <a:r>
              <a:rPr lang="en-US" baseline="0" dirty="0" smtClean="0"/>
              <a:t>Example from our culture: Wal-Mart is on the surface (10%). What are the some of the underlying elements that explain why WM works here, but not in other places (90%)?</a:t>
            </a:r>
          </a:p>
          <a:p>
            <a:pPr marL="0" indent="0">
              <a:buFontTx/>
              <a:buNone/>
            </a:pPr>
            <a:r>
              <a:rPr lang="en-US" baseline="0" dirty="0" smtClean="0"/>
              <a:t>(pioneer “stock up” mentality; wide open spaces – we like things bigger – others?)</a:t>
            </a:r>
          </a:p>
          <a:p>
            <a:pPr marL="0" indent="0">
              <a:buFontTx/>
              <a:buNone/>
            </a:pPr>
            <a:endParaRPr lang="en-US" sz="1200" kern="1200" baseline="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3 levels of software in each person: Human nature; Culture; Personality. </a:t>
            </a:r>
            <a:endParaRPr lang="en-US" sz="1100" dirty="0" smtClean="0"/>
          </a:p>
          <a:p>
            <a:pPr lvl="1"/>
            <a:r>
              <a:rPr lang="en-US" dirty="0" smtClean="0"/>
              <a:t/>
            </a:r>
            <a:br>
              <a:rPr lang="en-US" dirty="0" smtClean="0"/>
            </a:br>
            <a:r>
              <a:rPr lang="en-US" dirty="0" smtClean="0"/>
              <a:t>Human nature more general </a:t>
            </a:r>
            <a:endParaRPr lang="en-US" sz="2400" dirty="0" smtClean="0"/>
          </a:p>
          <a:p>
            <a:pPr lvl="1"/>
            <a:r>
              <a:rPr lang="en-US" dirty="0" smtClean="0"/>
              <a:t>Culture more specific</a:t>
            </a:r>
            <a:endParaRPr lang="en-US" sz="2400" dirty="0" smtClean="0"/>
          </a:p>
          <a:p>
            <a:pPr lvl="1"/>
            <a:r>
              <a:rPr lang="en-US" dirty="0" smtClean="0"/>
              <a:t>Personality most specific yet dynamic with culture – “Our personalities are shaped by the cultures in which we’re socialized. And through our personalities, we further shape the cultures of which we’re a part.” P 89</a:t>
            </a:r>
            <a:endParaRPr lang="en-US" sz="2400" dirty="0" smtClean="0"/>
          </a:p>
          <a:p>
            <a:pPr lvl="1"/>
            <a:r>
              <a:rPr lang="en-US" dirty="0" smtClean="0"/>
              <a:t>Cultural intelligence factors in the different ways personalities respond to cross-cultural interactions. </a:t>
            </a:r>
            <a:endParaRPr lang="en-US" sz="2400" dirty="0" smtClean="0"/>
          </a:p>
          <a:p>
            <a:pPr lvl="1"/>
            <a:r>
              <a:rPr lang="en-US" dirty="0" smtClean="0"/>
              <a:t>“there is no such thing as a cultureless human. To be human is to live in culture.” P 90</a:t>
            </a:r>
            <a:endParaRPr lang="en-US" sz="2400" dirty="0" smtClean="0"/>
          </a:p>
          <a:p>
            <a:pPr marL="0" indent="0">
              <a:buFontTx/>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Example of sending emails – we need to think beyond our “rules”. Law-based</a:t>
            </a:r>
            <a:r>
              <a:rPr lang="en-US" sz="1200" baseline="0" dirty="0" smtClean="0"/>
              <a:t> approaches are only one cultural assumption. Others: Honor; power.</a:t>
            </a:r>
          </a:p>
          <a:p>
            <a:pPr marL="0" indent="0">
              <a:buFontTx/>
              <a:buNone/>
            </a:pPr>
            <a:endParaRPr lang="en-US" baseline="0" dirty="0" smtClean="0"/>
          </a:p>
          <a:p>
            <a:pPr>
              <a:buFont typeface="Arial" charset="0"/>
              <a:buNone/>
            </a:pPr>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solidFill>
                  <a:prstClr val="black"/>
                </a:solidFill>
              </a:rPr>
              <a:pPr/>
              <a:t>7</a:t>
            </a:fld>
            <a:endParaRPr lang="fr-CA">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Advertising Jingles Activity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Brainstorm: What are some famous advertising</a:t>
            </a:r>
            <a:r>
              <a:rPr lang="en-US" sz="1200" kern="1200" baseline="0" dirty="0" smtClean="0">
                <a:solidFill>
                  <a:schemeClr val="tx1"/>
                </a:solidFill>
                <a:effectLst/>
                <a:latin typeface="+mn-lt"/>
                <a:ea typeface="+mn-ea"/>
                <a:cs typeface="+mn-cs"/>
              </a:rPr>
              <a:t> slogans or jingles that shed light on the underlying 90% within our culture?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(Ex: Membership has its privileges – </a:t>
            </a:r>
            <a:r>
              <a:rPr lang="en-US" sz="1200" kern="1200" baseline="0" dirty="0" err="1" smtClean="0">
                <a:solidFill>
                  <a:schemeClr val="tx1"/>
                </a:solidFill>
                <a:effectLst/>
                <a:latin typeface="+mn-lt"/>
                <a:ea typeface="+mn-ea"/>
                <a:cs typeface="+mn-cs"/>
              </a:rPr>
              <a:t>AMex</a:t>
            </a:r>
            <a:r>
              <a:rPr lang="en-US" sz="1200" kern="1200" baseline="0" dirty="0" smtClean="0">
                <a:solidFill>
                  <a:schemeClr val="tx1"/>
                </a:solidFill>
                <a:effectLst/>
                <a:latin typeface="+mn-lt"/>
                <a:ea typeface="+mn-ea"/>
                <a:cs typeface="+mn-cs"/>
              </a:rPr>
              <a:t>; Be all that you can be//Army of One-  US Army; Numerous companies “Number one”)</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Proverbs of a culture reveal much about that culture. “</a:t>
            </a:r>
            <a:r>
              <a:rPr lang="en-US" dirty="0" smtClean="0"/>
              <a:t>Yusuf (1998) cites the observation of Page &amp; Washington (1987) that “once </a:t>
            </a:r>
            <a:r>
              <a:rPr lang="en-US" dirty="0" err="1" smtClean="0"/>
              <a:t>internalised</a:t>
            </a:r>
            <a:r>
              <a:rPr lang="en-US" dirty="0" smtClean="0"/>
              <a:t>, proverbs, like values, become unconscious as well as conscious standards for action and attitudes toward self and others”.” http://tww.id.au/proverbs/julie.html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Japan: “</a:t>
            </a:r>
            <a:r>
              <a:rPr lang="en-US" dirty="0" smtClean="0"/>
              <a:t>Even withered trees give prosperity to the mountain” –</a:t>
            </a:r>
            <a:r>
              <a:rPr lang="en-US" baseline="0" dirty="0" smtClean="0"/>
              <a:t> value of all to make the whole</a:t>
            </a:r>
            <a:endParaRPr lang="en-US" dirty="0" smtClean="0"/>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smtClean="0"/>
              <a:t>Native American: “The soul would have no rainbow if the eyes had no tears” – holistic culture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Contrast parables of cultures: </a:t>
            </a:r>
          </a:p>
          <a:p>
            <a:r>
              <a:rPr lang="en-US" sz="1200" kern="1200" dirty="0" smtClean="0">
                <a:solidFill>
                  <a:srgbClr val="FF0000"/>
                </a:solidFill>
                <a:effectLst/>
                <a:latin typeface="+mn-lt"/>
                <a:ea typeface="+mn-ea"/>
                <a:cs typeface="+mn-cs"/>
              </a:rPr>
              <a:t>Privacy vs. hospitality</a:t>
            </a:r>
          </a:p>
          <a:p>
            <a:r>
              <a:rPr lang="en-US" sz="1200" kern="1200" dirty="0" smtClean="0">
                <a:solidFill>
                  <a:srgbClr val="FF0000"/>
                </a:solidFill>
                <a:effectLst/>
                <a:latin typeface="+mn-lt"/>
                <a:ea typeface="+mn-ea"/>
                <a:cs typeface="+mn-cs"/>
              </a:rPr>
              <a:t>A man’s home is his castle</a:t>
            </a:r>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Mi</a:t>
            </a:r>
            <a:r>
              <a:rPr lang="en-US" sz="1200" kern="1200" dirty="0" smtClean="0">
                <a:solidFill>
                  <a:schemeClr val="tx1"/>
                </a:solidFill>
                <a:effectLst/>
                <a:latin typeface="+mn-lt"/>
                <a:ea typeface="+mn-ea"/>
                <a:cs typeface="+mn-cs"/>
              </a:rPr>
              <a:t> Casa, Su Casa (My house is your house)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“Bootstraps” vs community </a:t>
            </a:r>
          </a:p>
          <a:p>
            <a:r>
              <a:rPr lang="en-US" sz="1200" kern="1200" dirty="0" smtClean="0">
                <a:solidFill>
                  <a:schemeClr val="tx1"/>
                </a:solidFill>
                <a:effectLst/>
                <a:latin typeface="+mn-lt"/>
                <a:ea typeface="+mn-ea"/>
                <a:cs typeface="+mn-cs"/>
              </a:rPr>
              <a:t>God helps those who help themselves </a:t>
            </a:r>
          </a:p>
          <a:p>
            <a:r>
              <a:rPr lang="en-US" sz="1200" kern="1200" dirty="0" smtClean="0">
                <a:solidFill>
                  <a:schemeClr val="tx1"/>
                </a:solidFill>
                <a:effectLst/>
                <a:latin typeface="+mn-lt"/>
                <a:ea typeface="+mn-ea"/>
                <a:cs typeface="+mn-cs"/>
              </a:rPr>
              <a:t>A single bracelet does not jingle (Congo)</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Assertiveness vs compliance </a:t>
            </a:r>
          </a:p>
          <a:p>
            <a:r>
              <a:rPr lang="en-US" sz="1200" kern="1200" dirty="0" smtClean="0">
                <a:solidFill>
                  <a:schemeClr val="tx1"/>
                </a:solidFill>
                <a:effectLst/>
                <a:latin typeface="+mn-lt"/>
                <a:ea typeface="+mn-ea"/>
                <a:cs typeface="+mn-cs"/>
              </a:rPr>
              <a:t>The squeaky wheel gets the grease</a:t>
            </a:r>
          </a:p>
          <a:p>
            <a:r>
              <a:rPr lang="en-US" sz="1200" kern="1200" dirty="0" smtClean="0">
                <a:solidFill>
                  <a:schemeClr val="tx1"/>
                </a:solidFill>
                <a:effectLst/>
                <a:latin typeface="+mn-lt"/>
                <a:ea typeface="+mn-ea"/>
                <a:cs typeface="+mn-cs"/>
              </a:rPr>
              <a:t>The duck that quacks the loudest gets shot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Individualism vs Group orientation</a:t>
            </a:r>
          </a:p>
          <a:p>
            <a:r>
              <a:rPr lang="en-US" sz="1200" kern="1200" dirty="0" smtClean="0">
                <a:solidFill>
                  <a:schemeClr val="tx1"/>
                </a:solidFill>
                <a:effectLst/>
                <a:latin typeface="+mn-lt"/>
                <a:ea typeface="+mn-ea"/>
                <a:cs typeface="+mn-cs"/>
              </a:rPr>
              <a:t>Take care of number 1</a:t>
            </a:r>
          </a:p>
          <a:p>
            <a:r>
              <a:rPr lang="en-US" sz="1200" kern="1200" dirty="0" smtClean="0">
                <a:solidFill>
                  <a:schemeClr val="tx1"/>
                </a:solidFill>
                <a:effectLst/>
                <a:latin typeface="+mn-lt"/>
                <a:ea typeface="+mn-ea"/>
                <a:cs typeface="+mn-cs"/>
              </a:rPr>
              <a:t>I am because we are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Competition vs. Harmony</a:t>
            </a:r>
          </a:p>
          <a:p>
            <a:r>
              <a:rPr lang="en-US" sz="1200" kern="1200" dirty="0" smtClean="0">
                <a:solidFill>
                  <a:schemeClr val="tx1"/>
                </a:solidFill>
                <a:effectLst/>
                <a:latin typeface="+mn-lt"/>
                <a:ea typeface="+mn-ea"/>
                <a:cs typeface="+mn-cs"/>
              </a:rPr>
              <a:t>Winning is everything</a:t>
            </a:r>
          </a:p>
          <a:p>
            <a:r>
              <a:rPr lang="en-US" sz="1200" kern="1200" dirty="0" smtClean="0">
                <a:solidFill>
                  <a:schemeClr val="tx1"/>
                </a:solidFill>
                <a:effectLst/>
                <a:latin typeface="+mn-lt"/>
                <a:ea typeface="+mn-ea"/>
                <a:cs typeface="+mn-cs"/>
              </a:rPr>
              <a:t>It’s not how you win it’s how you play the game</a:t>
            </a: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7CA053-64A5-468B-A4AC-F179676E72A7}" type="slidenum">
              <a:rPr lang="fr-CA" smtClean="0"/>
              <a:pPr/>
              <a:t>8</a:t>
            </a:fld>
            <a:endParaRPr lang="fr-CA"/>
          </a:p>
        </p:txBody>
      </p:sp>
    </p:spTree>
    <p:extLst>
      <p:ext uri="{BB962C8B-B14F-4D97-AF65-F5344CB8AC3E}">
        <p14:creationId xmlns:p14="http://schemas.microsoft.com/office/powerpoint/2010/main" val="2551320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Getting </a:t>
            </a:r>
            <a:r>
              <a:rPr lang="en-US" sz="1200" kern="1200" dirty="0" smtClean="0">
                <a:solidFill>
                  <a:schemeClr val="tx1"/>
                </a:solidFill>
                <a:effectLst/>
                <a:latin typeface="+mn-lt"/>
                <a:ea typeface="+mn-ea"/>
                <a:cs typeface="+mn-cs"/>
              </a:rPr>
              <a:t>at the bottom</a:t>
            </a:r>
            <a:r>
              <a:rPr lang="en-US" sz="1200" kern="1200" baseline="0" dirty="0" smtClean="0">
                <a:solidFill>
                  <a:schemeClr val="tx1"/>
                </a:solidFill>
                <a:effectLst/>
                <a:latin typeface="+mn-lt"/>
                <a:ea typeface="+mn-ea"/>
                <a:cs typeface="+mn-cs"/>
              </a:rPr>
              <a:t> 90%: </a:t>
            </a: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Ask “Why?” 5 times (deeper level each time)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smtClean="0"/>
              <a:t>What things did you “pretend” as a child – what does that say</a:t>
            </a:r>
            <a:r>
              <a:rPr lang="en-US" baseline="0" dirty="0" smtClean="0"/>
              <a:t> about your own underlying 90%? This also can reveal things as you get to know people from other cultures.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smtClean="0"/>
              <a:t>Work</a:t>
            </a:r>
            <a:r>
              <a:rPr lang="en-US" baseline="0" dirty="0" smtClean="0"/>
              <a:t> </a:t>
            </a:r>
            <a:r>
              <a:rPr lang="en-US" baseline="0" dirty="0" smtClean="0"/>
              <a:t>on your own cultural intelligence – the better we understand our own culture, the more comfortable we feel in cross-cultural situations (see next slides) </a:t>
            </a:r>
            <a:endParaRPr lang="en-US" dirty="0" smtClean="0"/>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dirty="0" smtClean="0"/>
          </a:p>
          <a:p>
            <a:r>
              <a:rPr lang="en-US" sz="1200" kern="1200" dirty="0" smtClean="0">
                <a:solidFill>
                  <a:schemeClr val="tx1"/>
                </a:solidFill>
                <a:effectLst/>
                <a:latin typeface="+mn-lt"/>
                <a:ea typeface="+mn-ea"/>
                <a:cs typeface="+mn-cs"/>
              </a:rPr>
              <a:t>Conclusion</a:t>
            </a:r>
          </a:p>
          <a:p>
            <a:r>
              <a:rPr lang="en-US" sz="1200" kern="1200" dirty="0" smtClean="0">
                <a:solidFill>
                  <a:schemeClr val="tx1"/>
                </a:solidFill>
                <a:effectLst/>
                <a:latin typeface="+mn-lt"/>
                <a:ea typeface="+mn-ea"/>
                <a:cs typeface="+mn-cs"/>
              </a:rPr>
              <a:t>It is important to recognize that everyone carries his/her own baggage,</a:t>
            </a:r>
          </a:p>
          <a:p>
            <a:r>
              <a:rPr lang="en-US" sz="1200" kern="1200" dirty="0" smtClean="0">
                <a:solidFill>
                  <a:schemeClr val="tx1"/>
                </a:solidFill>
                <a:effectLst/>
                <a:latin typeface="+mn-lt"/>
                <a:ea typeface="+mn-ea"/>
                <a:cs typeface="+mn-cs"/>
              </a:rPr>
              <a:t>no matter what the culture.  Culture in and of itself is not good or bad, it</a:t>
            </a:r>
          </a:p>
          <a:p>
            <a:r>
              <a:rPr lang="en-US" sz="1200" kern="1200" dirty="0" smtClean="0">
                <a:solidFill>
                  <a:schemeClr val="tx1"/>
                </a:solidFill>
                <a:effectLst/>
                <a:latin typeface="+mn-lt"/>
                <a:ea typeface="+mn-ea"/>
                <a:cs typeface="+mn-cs"/>
              </a:rPr>
              <a:t>just “is.”  The more people know about their own and others’ baggage,</a:t>
            </a:r>
          </a:p>
          <a:p>
            <a:r>
              <a:rPr lang="en-US" sz="1200" kern="1200" dirty="0" smtClean="0">
                <a:solidFill>
                  <a:schemeClr val="tx1"/>
                </a:solidFill>
                <a:effectLst/>
                <a:latin typeface="+mn-lt"/>
                <a:ea typeface="+mn-ea"/>
                <a:cs typeface="+mn-cs"/>
              </a:rPr>
              <a:t>the easier it is to become open and to work together.</a:t>
            </a:r>
          </a:p>
          <a:p>
            <a:pPr>
              <a:buFont typeface="Arial"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3F7CA053-64A5-468B-A4AC-F179676E72A7}" type="slidenum">
              <a:rPr lang="fr-CA" smtClean="0"/>
              <a:pPr/>
              <a:t>9</a:t>
            </a:fld>
            <a:endParaRPr lang="fr-CA"/>
          </a:p>
        </p:txBody>
      </p:sp>
    </p:spTree>
    <p:extLst>
      <p:ext uri="{BB962C8B-B14F-4D97-AF65-F5344CB8AC3E}">
        <p14:creationId xmlns:p14="http://schemas.microsoft.com/office/powerpoint/2010/main" val="47373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731D72F5-4AE0-4F91-84F6-6991E5097B28}" type="datetimeFigureOut">
              <a:rPr lang="fr-FR"/>
              <a:pPr>
                <a:defRPr/>
              </a:pPr>
              <a:t>20/01/2017</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8166A6B-ED90-47A0-950D-EB3F0A3126B0}" type="datetimeFigureOut">
              <a:rPr lang="fr-FR"/>
              <a:pPr>
                <a:defRPr/>
              </a:pPr>
              <a:t>20/01/2017</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277C806-A72D-4184-8CE5-0A37A3C18176}" type="datetimeFigureOut">
              <a:rPr lang="fr-FR"/>
              <a:pPr>
                <a:defRPr/>
              </a:pPr>
              <a:t>20/01/2017</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pPr>
                <a:defRPr/>
              </a:pPr>
              <a:t>‹#›</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731D72F5-4AE0-4F91-84F6-6991E5097B28}"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293135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BC1A493-1E86-4F07-9DE5-FB09DF1C1D4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E6B958D-0694-4924-A86B-21DB5723657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991349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F6A30C4-9E91-4046-886F-CD5B013B801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09794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AD40F04-595E-4771-B172-1E0CB2E92B51}"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251820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004A7B5-1140-411B-9CDA-69B3E22C73FB}" type="datetimeFigureOut">
              <a:rPr lang="fr-FR">
                <a:solidFill>
                  <a:prstClr val="black">
                    <a:tint val="75000"/>
                  </a:prstClr>
                </a:solidFill>
              </a:rPr>
              <a:pPr>
                <a:defRPr/>
              </a:pPr>
              <a:t>20/01/2017</a:t>
            </a:fld>
            <a:endParaRPr lang="fr-CA">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95878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E5E8AAFD-4299-4BA3-BEF4-9CA24F6A9A84}" type="datetimeFigureOut">
              <a:rPr lang="fr-FR">
                <a:solidFill>
                  <a:prstClr val="black">
                    <a:tint val="75000"/>
                  </a:prstClr>
                </a:solidFill>
              </a:rPr>
              <a:pPr>
                <a:defRPr/>
              </a:pPr>
              <a:t>20/01/2017</a:t>
            </a:fld>
            <a:endParaRPr lang="fr-CA">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023392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926DA9-818E-4FA1-AB8E-0D8F32C1D27D}" type="datetimeFigureOut">
              <a:rPr lang="fr-FR">
                <a:solidFill>
                  <a:prstClr val="black">
                    <a:tint val="75000"/>
                  </a:prstClr>
                </a:solidFill>
              </a:rPr>
              <a:pPr>
                <a:defRPr/>
              </a:pPr>
              <a:t>20/01/2017</a:t>
            </a:fld>
            <a:endParaRPr lang="fr-CA">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1026501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F7AEDC2-A054-4FE4-98B1-11429BA579D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93183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BC1A493-1E86-4F07-9DE5-FB09DF1C1D4B}" type="datetimeFigureOut">
              <a:rPr lang="fr-FR"/>
              <a:pPr>
                <a:defRPr/>
              </a:pPr>
              <a:t>20/01/2017</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E6B958D-0694-4924-A86B-21DB57236573}" type="slidenum">
              <a:rPr lang="fr-CA"/>
              <a:pPr>
                <a:defRPr/>
              </a:pPr>
              <a:t>‹#›</a:t>
            </a:fld>
            <a:endParaRPr lang="fr-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8E6AF50-9A6C-4838-B1B8-C0406834832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64216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8166A6B-ED90-47A0-950D-EB3F0A3126B0}"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902838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277C806-A72D-4184-8CE5-0A37A3C1817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01544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731D72F5-4AE0-4F91-84F6-6991E5097B28}"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293135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BC1A493-1E86-4F07-9DE5-FB09DF1C1D4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E6B958D-0694-4924-A86B-21DB5723657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9913497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F6A30C4-9E91-4046-886F-CD5B013B801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097945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AD40F04-595E-4771-B172-1E0CB2E92B51}"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2518200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004A7B5-1140-411B-9CDA-69B3E22C73FB}" type="datetimeFigureOut">
              <a:rPr lang="fr-FR">
                <a:solidFill>
                  <a:prstClr val="black">
                    <a:tint val="75000"/>
                  </a:prstClr>
                </a:solidFill>
              </a:rPr>
              <a:pPr>
                <a:defRPr/>
              </a:pPr>
              <a:t>20/01/2017</a:t>
            </a:fld>
            <a:endParaRPr lang="fr-CA">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958789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E5E8AAFD-4299-4BA3-BEF4-9CA24F6A9A84}" type="datetimeFigureOut">
              <a:rPr lang="fr-FR">
                <a:solidFill>
                  <a:prstClr val="black">
                    <a:tint val="75000"/>
                  </a:prstClr>
                </a:solidFill>
              </a:rPr>
              <a:pPr>
                <a:defRPr/>
              </a:pPr>
              <a:t>20/01/2017</a:t>
            </a:fld>
            <a:endParaRPr lang="fr-CA">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023392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926DA9-818E-4FA1-AB8E-0D8F32C1D27D}" type="datetimeFigureOut">
              <a:rPr lang="fr-FR">
                <a:solidFill>
                  <a:prstClr val="black">
                    <a:tint val="75000"/>
                  </a:prstClr>
                </a:solidFill>
              </a:rPr>
              <a:pPr>
                <a:defRPr/>
              </a:pPr>
              <a:t>20/01/2017</a:t>
            </a:fld>
            <a:endParaRPr lang="fr-CA">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10265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F6A30C4-9E91-4046-886F-CD5B013B801B}" type="datetimeFigureOut">
              <a:rPr lang="fr-FR"/>
              <a:pPr>
                <a:defRPr/>
              </a:pPr>
              <a:t>20/01/2017</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pPr>
                <a:defRPr/>
              </a:pPr>
              <a:t>‹#›</a:t>
            </a:fld>
            <a:endParaRPr lang="fr-C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F7AEDC2-A054-4FE4-98B1-11429BA579D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9318397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8E6AF50-9A6C-4838-B1B8-C0406834832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642166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8166A6B-ED90-47A0-950D-EB3F0A3126B0}"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9028386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277C806-A72D-4184-8CE5-0A37A3C1817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01544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731D72F5-4AE0-4F91-84F6-6991E5097B28}"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789808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BC1A493-1E86-4F07-9DE5-FB09DF1C1D4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E6B958D-0694-4924-A86B-21DB5723657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742860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F6A30C4-9E91-4046-886F-CD5B013B801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5857650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AD40F04-595E-4771-B172-1E0CB2E92B51}"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277409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004A7B5-1140-411B-9CDA-69B3E22C73FB}" type="datetimeFigureOut">
              <a:rPr lang="fr-FR">
                <a:solidFill>
                  <a:prstClr val="black">
                    <a:tint val="75000"/>
                  </a:prstClr>
                </a:solidFill>
              </a:rPr>
              <a:pPr>
                <a:defRPr/>
              </a:pPr>
              <a:t>20/01/2017</a:t>
            </a:fld>
            <a:endParaRPr lang="fr-CA">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4038200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E5E8AAFD-4299-4BA3-BEF4-9CA24F6A9A84}" type="datetimeFigureOut">
              <a:rPr lang="fr-FR">
                <a:solidFill>
                  <a:prstClr val="black">
                    <a:tint val="75000"/>
                  </a:prstClr>
                </a:solidFill>
              </a:rPr>
              <a:pPr>
                <a:defRPr/>
              </a:pPr>
              <a:t>20/01/2017</a:t>
            </a:fld>
            <a:endParaRPr lang="fr-CA">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35345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AD40F04-595E-4771-B172-1E0CB2E92B51}" type="datetimeFigureOut">
              <a:rPr lang="fr-FR"/>
              <a:pPr>
                <a:defRPr/>
              </a:pPr>
              <a:t>20/01/2017</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pPr>
                <a:defRPr/>
              </a:pPr>
              <a:t>‹#›</a:t>
            </a:fld>
            <a:endParaRPr lang="fr-C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926DA9-818E-4FA1-AB8E-0D8F32C1D27D}" type="datetimeFigureOut">
              <a:rPr lang="fr-FR">
                <a:solidFill>
                  <a:prstClr val="black">
                    <a:tint val="75000"/>
                  </a:prstClr>
                </a:solidFill>
              </a:rPr>
              <a:pPr>
                <a:defRPr/>
              </a:pPr>
              <a:t>20/01/2017</a:t>
            </a:fld>
            <a:endParaRPr lang="fr-CA">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1182881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F7AEDC2-A054-4FE4-98B1-11429BA579D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48669672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8E6AF50-9A6C-4838-B1B8-C0406834832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1935690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8166A6B-ED90-47A0-950D-EB3F0A3126B0}"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9133492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277C806-A72D-4184-8CE5-0A37A3C1817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0560204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731D72F5-4AE0-4F91-84F6-6991E5097B28}"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0631192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BC1A493-1E86-4F07-9DE5-FB09DF1C1D4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E6B958D-0694-4924-A86B-21DB5723657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0461546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F6A30C4-9E91-4046-886F-CD5B013B801B}"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8079676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AD40F04-595E-4771-B172-1E0CB2E92B51}"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4485306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004A7B5-1140-411B-9CDA-69B3E22C73FB}" type="datetimeFigureOut">
              <a:rPr lang="fr-FR">
                <a:solidFill>
                  <a:prstClr val="black">
                    <a:tint val="75000"/>
                  </a:prstClr>
                </a:solidFill>
              </a:rPr>
              <a:pPr>
                <a:defRPr/>
              </a:pPr>
              <a:t>20/01/2017</a:t>
            </a:fld>
            <a:endParaRPr lang="fr-CA">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25757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004A7B5-1140-411B-9CDA-69B3E22C73FB}" type="datetimeFigureOut">
              <a:rPr lang="fr-FR"/>
              <a:pPr>
                <a:defRPr/>
              </a:pPr>
              <a:t>20/01/2017</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pPr>
                <a:defRPr/>
              </a:pPr>
              <a:t>‹#›</a:t>
            </a:fld>
            <a:endParaRPr lang="fr-C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E5E8AAFD-4299-4BA3-BEF4-9CA24F6A9A84}" type="datetimeFigureOut">
              <a:rPr lang="fr-FR">
                <a:solidFill>
                  <a:prstClr val="black">
                    <a:tint val="75000"/>
                  </a:prstClr>
                </a:solidFill>
              </a:rPr>
              <a:pPr>
                <a:defRPr/>
              </a:pPr>
              <a:t>20/01/2017</a:t>
            </a:fld>
            <a:endParaRPr lang="fr-CA">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7280180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926DA9-818E-4FA1-AB8E-0D8F32C1D27D}" type="datetimeFigureOut">
              <a:rPr lang="fr-FR">
                <a:solidFill>
                  <a:prstClr val="black">
                    <a:tint val="75000"/>
                  </a:prstClr>
                </a:solidFill>
              </a:rPr>
              <a:pPr>
                <a:defRPr/>
              </a:pPr>
              <a:t>20/01/2017</a:t>
            </a:fld>
            <a:endParaRPr lang="fr-CA">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4483614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F7AEDC2-A054-4FE4-98B1-11429BA579D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589770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8E6AF50-9A6C-4838-B1B8-C0406834832C}" type="datetimeFigureOut">
              <a:rPr lang="fr-FR">
                <a:solidFill>
                  <a:prstClr val="black">
                    <a:tint val="75000"/>
                  </a:prstClr>
                </a:solidFill>
              </a:rPr>
              <a:pPr>
                <a:defRPr/>
              </a:pPr>
              <a:t>20/01/2017</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3368402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8166A6B-ED90-47A0-950D-EB3F0A3126B0}"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31400964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277C806-A72D-4184-8CE5-0A37A3C1817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181457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E5E8AAFD-4299-4BA3-BEF4-9CA24F6A9A84}" type="datetimeFigureOut">
              <a:rPr lang="fr-FR"/>
              <a:pPr>
                <a:defRPr/>
              </a:pPr>
              <a:t>20/01/2017</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926DA9-818E-4FA1-AB8E-0D8F32C1D27D}" type="datetimeFigureOut">
              <a:rPr lang="fr-FR"/>
              <a:pPr>
                <a:defRPr/>
              </a:pPr>
              <a:t>20/01/2017</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F7AEDC2-A054-4FE4-98B1-11429BA579DC}" type="datetimeFigureOut">
              <a:rPr lang="fr-FR"/>
              <a:pPr>
                <a:defRPr/>
              </a:pPr>
              <a:t>20/01/2017</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8E6AF50-9A6C-4838-B1B8-C0406834832C}" type="datetimeFigureOut">
              <a:rPr lang="fr-FR"/>
              <a:pPr>
                <a:defRPr/>
              </a:pPr>
              <a:t>20/01/2017</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t="-6000" b="-6000"/>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CC5DAF-87E5-49F5-903F-B90EF21DC3E6}" type="datetimeFigureOut">
              <a:rPr lang="fr-FR"/>
              <a:pPr>
                <a:defRPr/>
              </a:pPr>
              <a:t>20/01/2017</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t="-6000" b="-6000"/>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CC5DAF-87E5-49F5-903F-B90EF21DC3E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2045041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t="-6000" b="-6000"/>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CC5DAF-87E5-49F5-903F-B90EF21DC3E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2045041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t="-6000" b="-6000"/>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CC5DAF-87E5-49F5-903F-B90EF21DC3E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266776865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t="-6000" b="-6000"/>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CCC5DAF-87E5-49F5-903F-B90EF21DC3E6}" type="datetimeFigureOut">
              <a:rPr lang="fr-FR">
                <a:solidFill>
                  <a:prstClr val="black">
                    <a:tint val="75000"/>
                  </a:prstClr>
                </a:solidFill>
              </a:rPr>
              <a:pPr>
                <a:defRPr/>
              </a:pPr>
              <a:t>20/01/2017</a:t>
            </a:fld>
            <a:endParaRPr lang="fr-CA">
              <a:solidFill>
                <a:prstClr val="black">
                  <a:tint val="75000"/>
                </a:prstClr>
              </a:solidFill>
            </a:endParaRP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solidFill>
                  <a:prstClr val="black">
                    <a:tint val="75000"/>
                  </a:prstClr>
                </a:solidFill>
              </a:rPr>
              <a:pPr>
                <a:defRPr/>
              </a:pPr>
              <a:t>‹#›</a:t>
            </a:fld>
            <a:endParaRPr lang="fr-CA">
              <a:solidFill>
                <a:prstClr val="black">
                  <a:tint val="75000"/>
                </a:prstClr>
              </a:solidFill>
            </a:endParaRPr>
          </a:p>
        </p:txBody>
      </p:sp>
    </p:spTree>
    <p:extLst>
      <p:ext uri="{BB962C8B-B14F-4D97-AF65-F5344CB8AC3E}">
        <p14:creationId xmlns:p14="http://schemas.microsoft.com/office/powerpoint/2010/main" val="426544247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3" Type="http://schemas.openxmlformats.org/officeDocument/2006/relationships/hyperlink" Target="http://www.culturalq.com/selfassess.html" TargetMode="External"/><Relationship Id="rId2" Type="http://schemas.openxmlformats.org/officeDocument/2006/relationships/notesSlide" Target="../notesSlides/notesSlide13.xml"/><Relationship Id="rId1" Type="http://schemas.openxmlformats.org/officeDocument/2006/relationships/slideLayout" Target="../slideLayouts/slideLayout35.xml"/><Relationship Id="rId5" Type="http://schemas.openxmlformats.org/officeDocument/2006/relationships/hyperlink" Target="http://davidlivermore.com/2013/02/26/how-to-create-a-culturally-intelligent-organization/" TargetMode="External"/><Relationship Id="rId4" Type="http://schemas.openxmlformats.org/officeDocument/2006/relationships/hyperlink" Target="http://www.acrossculture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14438"/>
            <a:ext cx="7772400" cy="1470025"/>
          </a:xfrm>
        </p:spPr>
        <p:txBody>
          <a:bodyPr rtlCol="0">
            <a:normAutofit/>
          </a:bodyPr>
          <a:lstStyle/>
          <a:p>
            <a:pPr fontAlgn="auto">
              <a:spcAft>
                <a:spcPts val="0"/>
              </a:spcAft>
              <a:defRPr/>
            </a:pPr>
            <a:r>
              <a:rPr lang="fr-CA" sz="4000" dirty="0" smtClean="0">
                <a:solidFill>
                  <a:schemeClr val="tx1">
                    <a:lumMod val="75000"/>
                    <a:lumOff val="25000"/>
                  </a:schemeClr>
                </a:solidFill>
              </a:rPr>
              <a:t>CULTURAL INTELLIGENCE</a:t>
            </a:r>
          </a:p>
        </p:txBody>
      </p:sp>
      <p:sp>
        <p:nvSpPr>
          <p:cNvPr id="3" name="Sous-titre 2"/>
          <p:cNvSpPr>
            <a:spLocks noGrp="1"/>
          </p:cNvSpPr>
          <p:nvPr>
            <p:ph type="subTitle" idx="1"/>
          </p:nvPr>
        </p:nvSpPr>
        <p:spPr>
          <a:xfrm>
            <a:off x="1143000" y="2143116"/>
            <a:ext cx="7086600" cy="600084"/>
          </a:xfrm>
        </p:spPr>
        <p:txBody>
          <a:bodyPr rtlCol="0">
            <a:normAutofit/>
          </a:bodyPr>
          <a:lstStyle/>
          <a:p>
            <a:pPr fontAlgn="auto">
              <a:spcAft>
                <a:spcPts val="0"/>
              </a:spcAft>
              <a:buFont typeface="Arial" pitchFamily="34" charset="0"/>
              <a:buNone/>
              <a:defRPr/>
            </a:pPr>
            <a:r>
              <a:rPr lang="fr-CA" sz="2800" dirty="0" smtClean="0">
                <a:solidFill>
                  <a:schemeClr val="tx1">
                    <a:lumMod val="75000"/>
                    <a:lumOff val="25000"/>
                  </a:schemeClr>
                </a:solidFill>
              </a:rPr>
              <a:t>Student Engagement in a </a:t>
            </a:r>
            <a:r>
              <a:rPr lang="fr-CA" sz="2800" dirty="0" err="1" smtClean="0">
                <a:solidFill>
                  <a:schemeClr val="tx1">
                    <a:lumMod val="75000"/>
                    <a:lumOff val="25000"/>
                  </a:schemeClr>
                </a:solidFill>
              </a:rPr>
              <a:t>Multicultural</a:t>
            </a:r>
            <a:r>
              <a:rPr lang="fr-CA" sz="2800" dirty="0" smtClean="0">
                <a:solidFill>
                  <a:schemeClr val="tx1">
                    <a:lumMod val="75000"/>
                    <a:lumOff val="25000"/>
                  </a:schemeClr>
                </a:solidFill>
              </a:rPr>
              <a:t> </a:t>
            </a:r>
            <a:r>
              <a:rPr lang="fr-CA" sz="2800" dirty="0" err="1" smtClean="0">
                <a:solidFill>
                  <a:schemeClr val="tx1">
                    <a:lumMod val="75000"/>
                    <a:lumOff val="25000"/>
                  </a:schemeClr>
                </a:solidFill>
              </a:rPr>
              <a:t>Context</a:t>
            </a:r>
            <a:endParaRPr lang="fr-CA" sz="2800" dirty="0" smtClean="0">
              <a:solidFill>
                <a:schemeClr val="tx1">
                  <a:lumMod val="75000"/>
                  <a:lumOff val="25000"/>
                </a:schemeClr>
              </a:solidFill>
            </a:endParaRPr>
          </a:p>
        </p:txBody>
      </p:sp>
      <p:sp>
        <p:nvSpPr>
          <p:cNvPr id="4" name="Sous-titre 2"/>
          <p:cNvSpPr txBox="1">
            <a:spLocks/>
          </p:cNvSpPr>
          <p:nvPr/>
        </p:nvSpPr>
        <p:spPr bwMode="auto">
          <a:xfrm>
            <a:off x="1447800" y="2895600"/>
            <a:ext cx="6400800" cy="19812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err="1" smtClean="0">
                <a:ln>
                  <a:noFill/>
                </a:ln>
                <a:solidFill>
                  <a:schemeClr val="tx1">
                    <a:lumMod val="75000"/>
                    <a:lumOff val="25000"/>
                  </a:schemeClr>
                </a:solidFill>
                <a:effectLst/>
                <a:uLnTx/>
                <a:uFillTx/>
                <a:latin typeface="+mn-lt"/>
                <a:ea typeface="+mn-ea"/>
                <a:cs typeface="+mn-cs"/>
              </a:rPr>
              <a:t>Presented</a:t>
            </a:r>
            <a:r>
              <a:rPr kumimoji="0" lang="fr-CA"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to </a:t>
            </a:r>
            <a:r>
              <a:rPr kumimoji="0" lang="fr-CA"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RSO </a:t>
            </a:r>
            <a:r>
              <a:rPr kumimoji="0" lang="fr-CA" sz="2800" b="0" i="0" u="none" strike="noStrike" kern="1200" cap="none" spc="0" normalizeH="0" baseline="0" noProof="0" dirty="0" err="1" smtClean="0">
                <a:ln>
                  <a:noFill/>
                </a:ln>
                <a:solidFill>
                  <a:schemeClr val="tx1">
                    <a:lumMod val="75000"/>
                    <a:lumOff val="25000"/>
                  </a:schemeClr>
                </a:solidFill>
                <a:effectLst/>
                <a:uLnTx/>
                <a:uFillTx/>
                <a:latin typeface="+mn-lt"/>
                <a:ea typeface="+mn-ea"/>
                <a:cs typeface="+mn-cs"/>
              </a:rPr>
              <a:t>Advisors</a:t>
            </a:r>
            <a:endParaRPr kumimoji="0" lang="fr-CA"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University of Arkansas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CA" sz="2800" dirty="0" err="1" smtClean="0">
                <a:solidFill>
                  <a:schemeClr val="tx1">
                    <a:lumMod val="75000"/>
                    <a:lumOff val="25000"/>
                  </a:schemeClr>
                </a:solidFill>
                <a:latin typeface="+mn-lt"/>
              </a:rPr>
              <a:t>Feburary</a:t>
            </a:r>
            <a:r>
              <a:rPr lang="fr-CA" sz="2800" dirty="0" smtClean="0">
                <a:solidFill>
                  <a:schemeClr val="tx1">
                    <a:lumMod val="75000"/>
                    <a:lumOff val="25000"/>
                  </a:schemeClr>
                </a:solidFill>
                <a:latin typeface="+mn-lt"/>
              </a:rPr>
              <a:t> 2017</a:t>
            </a:r>
            <a:endParaRPr lang="fr-CA" sz="2800" dirty="0" smtClean="0">
              <a:solidFill>
                <a:schemeClr val="tx1">
                  <a:lumMod val="75000"/>
                  <a:lumOff val="25000"/>
                </a:schemeClr>
              </a:solidFill>
              <a:latin typeface="+mn-lt"/>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By Rosa Edwards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Culturally Intelligent Organization</a:t>
            </a:r>
            <a:endParaRPr lang="en-US" dirty="0"/>
          </a:p>
        </p:txBody>
      </p:sp>
      <p:sp>
        <p:nvSpPr>
          <p:cNvPr id="3" name="Content Placeholder 2"/>
          <p:cNvSpPr>
            <a:spLocks noGrp="1"/>
          </p:cNvSpPr>
          <p:nvPr>
            <p:ph idx="1"/>
          </p:nvPr>
        </p:nvSpPr>
        <p:spPr/>
        <p:txBody>
          <a:bodyPr/>
          <a:lstStyle/>
          <a:p>
            <a:r>
              <a:rPr lang="en-US" b="1" dirty="0" smtClean="0"/>
              <a:t>Build Trust.</a:t>
            </a:r>
            <a:r>
              <a:rPr lang="en-US" dirty="0" smtClean="0"/>
              <a:t> Cultural differences tend to bring out distrust – we tend to trust people “like us” more. To build trust, encourage follow through and reliability, develop consistent structures, and highlight shared successes. </a:t>
            </a:r>
          </a:p>
          <a:p>
            <a:r>
              <a:rPr lang="en-US" b="1" dirty="0" smtClean="0"/>
              <a:t>Grow Engagement.</a:t>
            </a:r>
            <a:r>
              <a:rPr lang="en-US" dirty="0" smtClean="0"/>
              <a:t> Offer multiple ways for people to participate and give input. Leverage diversity for the benefit of the group. </a:t>
            </a:r>
            <a:endParaRPr lang="en-US" b="1" dirty="0"/>
          </a:p>
        </p:txBody>
      </p:sp>
    </p:spTree>
    <p:extLst>
      <p:ext uri="{BB962C8B-B14F-4D97-AF65-F5344CB8AC3E}">
        <p14:creationId xmlns:p14="http://schemas.microsoft.com/office/powerpoint/2010/main" val="3283255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Culturally Intelligent Organization</a:t>
            </a:r>
          </a:p>
        </p:txBody>
      </p:sp>
      <p:sp>
        <p:nvSpPr>
          <p:cNvPr id="3" name="Content Placeholder 2"/>
          <p:cNvSpPr>
            <a:spLocks noGrp="1"/>
          </p:cNvSpPr>
          <p:nvPr>
            <p:ph idx="1"/>
          </p:nvPr>
        </p:nvSpPr>
        <p:spPr/>
        <p:txBody>
          <a:bodyPr/>
          <a:lstStyle/>
          <a:p>
            <a:r>
              <a:rPr lang="en-US" b="1" dirty="0" smtClean="0"/>
              <a:t>Utilize positive influence.</a:t>
            </a:r>
            <a:r>
              <a:rPr lang="en-US" dirty="0" smtClean="0"/>
              <a:t> Watch for chances for positive reinforcement and other encouragements of great cultural interaction at work. </a:t>
            </a:r>
          </a:p>
          <a:p>
            <a:r>
              <a:rPr lang="en-US" b="1" dirty="0" smtClean="0"/>
              <a:t>Be authentic.</a:t>
            </a:r>
            <a:r>
              <a:rPr lang="en-US" dirty="0" smtClean="0"/>
              <a:t> Cultural intelligence is not about always making changes. CQ means you can be authentic you even while adapting behaviors and procedures to incorporate other approaches. It’s ok to have non-</a:t>
            </a:r>
            <a:r>
              <a:rPr lang="en-US" dirty="0" err="1" smtClean="0"/>
              <a:t>negotiables</a:t>
            </a:r>
            <a:r>
              <a:rPr lang="en-US" dirty="0" smtClean="0"/>
              <a:t>. </a:t>
            </a:r>
            <a:endParaRPr lang="en-US" b="1" dirty="0"/>
          </a:p>
        </p:txBody>
      </p:sp>
    </p:spTree>
    <p:extLst>
      <p:ext uri="{BB962C8B-B14F-4D97-AF65-F5344CB8AC3E}">
        <p14:creationId xmlns:p14="http://schemas.microsoft.com/office/powerpoint/2010/main" val="319790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Culturally Intelligent Organization</a:t>
            </a:r>
          </a:p>
        </p:txBody>
      </p:sp>
      <p:sp>
        <p:nvSpPr>
          <p:cNvPr id="3" name="Content Placeholder 2"/>
          <p:cNvSpPr>
            <a:spLocks noGrp="1"/>
          </p:cNvSpPr>
          <p:nvPr>
            <p:ph idx="1"/>
          </p:nvPr>
        </p:nvSpPr>
        <p:spPr>
          <a:xfrm>
            <a:off x="457200" y="1600201"/>
            <a:ext cx="8229600" cy="4952999"/>
          </a:xfrm>
        </p:spPr>
        <p:txBody>
          <a:bodyPr/>
          <a:lstStyle/>
          <a:p>
            <a:r>
              <a:rPr lang="en-US" b="1" dirty="0" smtClean="0"/>
              <a:t>Assume the best.</a:t>
            </a:r>
            <a:r>
              <a:rPr lang="en-US" dirty="0" smtClean="0"/>
              <a:t> Research has found two facts about humans that make cultural interactions challenging: 1) We tend toward suspicion of others and 2) that suspicion is greatest when people are different than we are. Cultural intelligence pauses to consider cultural differences and seeks to build bridges, rather than pile on suspicions</a:t>
            </a:r>
            <a:r>
              <a:rPr lang="en-US" dirty="0" smtClean="0"/>
              <a:t>.</a:t>
            </a:r>
            <a:endParaRPr lang="en-US" dirty="0" smtClean="0"/>
          </a:p>
        </p:txBody>
      </p:sp>
    </p:spTree>
    <p:extLst>
      <p:ext uri="{BB962C8B-B14F-4D97-AF65-F5344CB8AC3E}">
        <p14:creationId xmlns:p14="http://schemas.microsoft.com/office/powerpoint/2010/main" val="4240697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1219200"/>
            <a:ext cx="8229600" cy="5486400"/>
          </a:xfrm>
        </p:spPr>
        <p:txBody>
          <a:bodyPr/>
          <a:lstStyle/>
          <a:p>
            <a:pPr marL="0" indent="0">
              <a:buNone/>
            </a:pPr>
            <a:r>
              <a:rPr lang="en-US" sz="2000" dirty="0">
                <a:hlinkClick r:id="rId3"/>
              </a:rPr>
              <a:t>http://www.culturalq.com/selfassess.html</a:t>
            </a:r>
            <a:r>
              <a:rPr lang="en-US" sz="2000" dirty="0"/>
              <a:t>  </a:t>
            </a:r>
            <a:r>
              <a:rPr lang="en-US" sz="2000" dirty="0" smtClean="0"/>
              <a:t>(free)</a:t>
            </a:r>
          </a:p>
          <a:p>
            <a:pPr marL="0" indent="0">
              <a:buNone/>
            </a:pPr>
            <a:r>
              <a:rPr lang="en-US" sz="2000" dirty="0" smtClean="0"/>
              <a:t>- Cultural </a:t>
            </a:r>
            <a:r>
              <a:rPr lang="en-US" sz="2000" dirty="0"/>
              <a:t>Strategic Thinking</a:t>
            </a:r>
          </a:p>
          <a:p>
            <a:pPr marL="0" indent="0">
              <a:buNone/>
            </a:pPr>
            <a:r>
              <a:rPr lang="en-US" sz="2000" dirty="0" smtClean="0"/>
              <a:t>- Cultural </a:t>
            </a:r>
            <a:r>
              <a:rPr lang="en-US" sz="2000" dirty="0"/>
              <a:t>Motivation</a:t>
            </a:r>
          </a:p>
          <a:p>
            <a:pPr marL="0" indent="0">
              <a:buNone/>
            </a:pPr>
            <a:r>
              <a:rPr lang="en-US" sz="2000" dirty="0" smtClean="0"/>
              <a:t>- Cultural </a:t>
            </a:r>
            <a:r>
              <a:rPr lang="en-US" sz="2000" dirty="0"/>
              <a:t>Behavior</a:t>
            </a:r>
          </a:p>
          <a:p>
            <a:pPr marL="0" indent="0">
              <a:buNone/>
            </a:pPr>
            <a:r>
              <a:rPr lang="en-US" sz="2000" dirty="0" smtClean="0">
                <a:hlinkClick r:id="rId4"/>
              </a:rPr>
              <a:t>www.acrosscultures.com</a:t>
            </a:r>
            <a:r>
              <a:rPr lang="en-US" sz="2000" dirty="0" smtClean="0"/>
              <a:t> ($50; group discounts available)</a:t>
            </a:r>
            <a:endParaRPr lang="en-US" sz="2000" dirty="0"/>
          </a:p>
          <a:p>
            <a:pPr marL="0" indent="0">
              <a:buNone/>
            </a:pPr>
            <a:r>
              <a:rPr lang="en-US" sz="2000" dirty="0"/>
              <a:t>Brooks Peterson: </a:t>
            </a:r>
            <a:r>
              <a:rPr lang="en-US" sz="2000" i="1" dirty="0"/>
              <a:t>Cultural Intelligence: A guide to working with people from different cultures </a:t>
            </a:r>
          </a:p>
          <a:p>
            <a:pPr marL="0" indent="0">
              <a:buNone/>
            </a:pPr>
            <a:r>
              <a:rPr lang="en-US" sz="2000" dirty="0"/>
              <a:t>David Livermore</a:t>
            </a:r>
          </a:p>
          <a:p>
            <a:r>
              <a:rPr lang="en-US" sz="2000" i="1" dirty="0"/>
              <a:t>Leading with Cultural Intelligence</a:t>
            </a:r>
            <a:r>
              <a:rPr lang="en-US" sz="2000" dirty="0"/>
              <a:t> </a:t>
            </a:r>
          </a:p>
          <a:p>
            <a:r>
              <a:rPr lang="en-US" sz="2000" i="1" dirty="0"/>
              <a:t>Cultural Intelligence: Improving your CQ to Engage our Multicultural </a:t>
            </a:r>
            <a:r>
              <a:rPr lang="en-US" sz="2000" i="1" dirty="0" smtClean="0"/>
              <a:t>World </a:t>
            </a:r>
            <a:r>
              <a:rPr lang="en-US" sz="2000" dirty="0" smtClean="0"/>
              <a:t>(self-assessment in appendix B)</a:t>
            </a:r>
          </a:p>
          <a:p>
            <a:r>
              <a:rPr lang="en-US" sz="2000" dirty="0">
                <a:hlinkClick r:id="rId5"/>
              </a:rPr>
              <a:t>http://davidlivermore.com/2013/02/26/how-to-create-a-culturally-intelligent-organization</a:t>
            </a:r>
            <a:r>
              <a:rPr lang="en-US" sz="2000" dirty="0" smtClean="0">
                <a:hlinkClick r:id="rId5"/>
              </a:rPr>
              <a:t>/</a:t>
            </a:r>
            <a:r>
              <a:rPr lang="en-US" sz="2000" dirty="0" smtClean="0"/>
              <a:t> </a:t>
            </a:r>
            <a:endParaRPr lang="en-US" sz="2000" dirty="0"/>
          </a:p>
          <a:p>
            <a:pPr marL="0" indent="0">
              <a:buNone/>
            </a:pPr>
            <a:r>
              <a:rPr lang="en-US" sz="2000" dirty="0"/>
              <a:t>Elizabeth Warnock </a:t>
            </a:r>
            <a:r>
              <a:rPr lang="en-US" sz="2000" dirty="0" err="1"/>
              <a:t>Fernea</a:t>
            </a:r>
            <a:r>
              <a:rPr lang="en-US" sz="2000" dirty="0"/>
              <a:t>, </a:t>
            </a:r>
            <a:r>
              <a:rPr lang="en-US" sz="2000" i="1" dirty="0"/>
              <a:t>Guests of the Sheik</a:t>
            </a:r>
          </a:p>
          <a:p>
            <a:pPr marL="0" indent="0">
              <a:buNone/>
            </a:pPr>
            <a:r>
              <a:rPr lang="en-US" sz="2000" dirty="0"/>
              <a:t>Khalid </a:t>
            </a:r>
            <a:r>
              <a:rPr lang="en-US" sz="2000" dirty="0" err="1" smtClean="0"/>
              <a:t>Hosseini</a:t>
            </a:r>
            <a:r>
              <a:rPr lang="en-US" sz="2000" dirty="0" smtClean="0"/>
              <a:t> (</a:t>
            </a:r>
            <a:r>
              <a:rPr lang="en-US" sz="2000" i="1" dirty="0" smtClean="0"/>
              <a:t>The </a:t>
            </a:r>
            <a:r>
              <a:rPr lang="en-US" sz="2000" i="1" dirty="0"/>
              <a:t>Kite </a:t>
            </a:r>
            <a:r>
              <a:rPr lang="en-US" sz="2000" i="1" dirty="0" smtClean="0"/>
              <a:t>Runner, A </a:t>
            </a:r>
            <a:r>
              <a:rPr lang="en-US" sz="2000" i="1" dirty="0"/>
              <a:t>Thousand Splendid </a:t>
            </a:r>
            <a:r>
              <a:rPr lang="en-US" sz="2000" i="1" dirty="0" smtClean="0"/>
              <a:t>Suns)</a:t>
            </a:r>
            <a:endParaRPr lang="en-US" sz="2000" i="1" dirty="0"/>
          </a:p>
          <a:p>
            <a:pPr marL="0" indent="0">
              <a:buNone/>
            </a:pPr>
            <a:endParaRPr lang="en-US" sz="2000" dirty="0"/>
          </a:p>
        </p:txBody>
      </p:sp>
    </p:spTree>
    <p:extLst>
      <p:ext uri="{BB962C8B-B14F-4D97-AF65-F5344CB8AC3E}">
        <p14:creationId xmlns:p14="http://schemas.microsoft.com/office/powerpoint/2010/main" val="3527623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74638"/>
            <a:ext cx="8305800" cy="1143000"/>
          </a:xfrm>
        </p:spPr>
        <p:txBody>
          <a:bodyPr rtlCol="0">
            <a:normAutofit/>
          </a:bodyPr>
          <a:lstStyle/>
          <a:p>
            <a:pPr fontAlgn="auto">
              <a:spcAft>
                <a:spcPts val="0"/>
              </a:spcAft>
              <a:defRPr/>
            </a:pPr>
            <a:r>
              <a:rPr lang="fr-CA" dirty="0" err="1" smtClean="0">
                <a:solidFill>
                  <a:schemeClr val="tx1">
                    <a:lumMod val="75000"/>
                    <a:lumOff val="25000"/>
                  </a:schemeClr>
                </a:solidFill>
              </a:rPr>
              <a:t>What</a:t>
            </a:r>
            <a:r>
              <a:rPr lang="fr-CA" dirty="0" smtClean="0">
                <a:solidFill>
                  <a:schemeClr val="tx1">
                    <a:lumMod val="75000"/>
                    <a:lumOff val="25000"/>
                  </a:schemeClr>
                </a:solidFill>
              </a:rPr>
              <a:t> </a:t>
            </a:r>
            <a:r>
              <a:rPr lang="fr-CA" dirty="0" err="1" smtClean="0">
                <a:solidFill>
                  <a:schemeClr val="tx1">
                    <a:lumMod val="75000"/>
                    <a:lumOff val="25000"/>
                  </a:schemeClr>
                </a:solidFill>
              </a:rPr>
              <a:t>is</a:t>
            </a:r>
            <a:r>
              <a:rPr lang="fr-CA" dirty="0" smtClean="0">
                <a:solidFill>
                  <a:schemeClr val="tx1">
                    <a:lumMod val="75000"/>
                    <a:lumOff val="25000"/>
                  </a:schemeClr>
                </a:solidFill>
              </a:rPr>
              <a:t> Cultural Intelligence?</a:t>
            </a:r>
          </a:p>
        </p:txBody>
      </p:sp>
      <p:sp>
        <p:nvSpPr>
          <p:cNvPr id="3" name="Espace réservé du contenu 2"/>
          <p:cNvSpPr>
            <a:spLocks noGrp="1"/>
          </p:cNvSpPr>
          <p:nvPr>
            <p:ph idx="1"/>
          </p:nvPr>
        </p:nvSpPr>
        <p:spPr>
          <a:xfrm>
            <a:off x="457200" y="1371600"/>
            <a:ext cx="8229600" cy="4754563"/>
          </a:xfrm>
        </p:spPr>
        <p:txBody>
          <a:bodyPr rtlCol="0">
            <a:normAutofit/>
          </a:bodyPr>
          <a:lstStyle/>
          <a:p>
            <a:pPr fontAlgn="auto">
              <a:spcAft>
                <a:spcPts val="0"/>
              </a:spcAft>
              <a:buFont typeface="Arial" pitchFamily="34" charset="0"/>
              <a:buChar char="•"/>
              <a:defRPr/>
            </a:pPr>
            <a:r>
              <a:rPr lang="en-US" dirty="0" smtClean="0">
                <a:solidFill>
                  <a:schemeClr val="tx1">
                    <a:lumMod val="75000"/>
                    <a:lumOff val="25000"/>
                  </a:schemeClr>
                </a:solidFill>
              </a:rPr>
              <a:t>Cultural intelligence, cultural quotient or CQ, is a theory within management and organizational psychology</a:t>
            </a:r>
          </a:p>
          <a:p>
            <a:pPr fontAlgn="auto">
              <a:spcAft>
                <a:spcPts val="0"/>
              </a:spcAft>
              <a:buFont typeface="Arial" pitchFamily="34" charset="0"/>
              <a:buChar char="•"/>
              <a:defRPr/>
            </a:pPr>
            <a:r>
              <a:rPr lang="en-US" dirty="0" smtClean="0">
                <a:solidFill>
                  <a:schemeClr val="tx1">
                    <a:lumMod val="75000"/>
                    <a:lumOff val="25000"/>
                  </a:schemeClr>
                </a:solidFill>
              </a:rPr>
              <a:t>Addresses the need to understand the impact of an individual's cultural background on their behavior for effectiveness, and measuring an individual's ability to engage successfully in </a:t>
            </a:r>
            <a:r>
              <a:rPr lang="en-US" u="sng" dirty="0" smtClean="0">
                <a:solidFill>
                  <a:schemeClr val="tx1">
                    <a:lumMod val="75000"/>
                    <a:lumOff val="25000"/>
                  </a:schemeClr>
                </a:solidFill>
              </a:rPr>
              <a:t>any</a:t>
            </a:r>
            <a:r>
              <a:rPr lang="en-US" dirty="0" smtClean="0">
                <a:solidFill>
                  <a:schemeClr val="tx1">
                    <a:lumMod val="75000"/>
                    <a:lumOff val="25000"/>
                  </a:schemeClr>
                </a:solidFill>
              </a:rPr>
              <a:t> environment or social setting. </a:t>
            </a:r>
          </a:p>
          <a:p>
            <a:pPr fontAlgn="auto">
              <a:spcAft>
                <a:spcPts val="0"/>
              </a:spcAft>
              <a:buNone/>
              <a:defRPr/>
            </a:pPr>
            <a:endParaRPr lang="en-US" dirty="0" smtClean="0">
              <a:solidFill>
                <a:schemeClr val="tx1">
                  <a:lumMod val="75000"/>
                  <a:lumOff val="25000"/>
                </a:schemeClr>
              </a:solidFill>
            </a:endParaRPr>
          </a:p>
          <a:p>
            <a:pPr fontAlgn="auto">
              <a:spcAft>
                <a:spcPts val="0"/>
              </a:spcAft>
              <a:buFont typeface="Arial" pitchFamily="34" charset="0"/>
              <a:buChar char="•"/>
              <a:defRPr/>
            </a:pPr>
            <a:endParaRPr lang="fr-CA" dirty="0" smtClean="0">
              <a:solidFill>
                <a:schemeClr val="tx1">
                  <a:lumMod val="75000"/>
                  <a:lumOff val="25000"/>
                </a:schemeClr>
              </a:solidFill>
            </a:endParaRPr>
          </a:p>
        </p:txBody>
      </p:sp>
      <p:sp>
        <p:nvSpPr>
          <p:cNvPr id="4" name="Rectangle 3"/>
          <p:cNvSpPr/>
          <p:nvPr/>
        </p:nvSpPr>
        <p:spPr>
          <a:xfrm>
            <a:off x="2743200" y="6248400"/>
            <a:ext cx="6248400" cy="246221"/>
          </a:xfrm>
          <a:prstGeom prst="rect">
            <a:avLst/>
          </a:prstGeom>
        </p:spPr>
        <p:txBody>
          <a:bodyPr wrap="square">
            <a:spAutoFit/>
          </a:bodyPr>
          <a:lstStyle/>
          <a:p>
            <a:r>
              <a:rPr lang="en-US" sz="1000" dirty="0" smtClean="0"/>
              <a:t>http://en.wikipedia.org/wiki/Cultural_Intelligence</a:t>
            </a:r>
            <a:endParaRPr lang="en-US" sz="1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274638"/>
            <a:ext cx="8153400" cy="1143000"/>
          </a:xfrm>
        </p:spPr>
        <p:txBody>
          <a:bodyPr rtlCol="0">
            <a:normAutofit/>
          </a:bodyPr>
          <a:lstStyle/>
          <a:p>
            <a:pPr fontAlgn="auto">
              <a:spcAft>
                <a:spcPts val="0"/>
              </a:spcAft>
              <a:defRPr/>
            </a:pPr>
            <a:r>
              <a:rPr lang="fr-CA" dirty="0" err="1" smtClean="0">
                <a:solidFill>
                  <a:schemeClr val="tx1">
                    <a:lumMod val="75000"/>
                    <a:lumOff val="25000"/>
                  </a:schemeClr>
                </a:solidFill>
              </a:rPr>
              <a:t>What</a:t>
            </a:r>
            <a:r>
              <a:rPr lang="fr-CA" dirty="0" smtClean="0">
                <a:solidFill>
                  <a:schemeClr val="tx1">
                    <a:lumMod val="75000"/>
                    <a:lumOff val="25000"/>
                  </a:schemeClr>
                </a:solidFill>
              </a:rPr>
              <a:t> </a:t>
            </a:r>
            <a:r>
              <a:rPr lang="fr-CA" dirty="0" err="1" smtClean="0">
                <a:solidFill>
                  <a:schemeClr val="tx1">
                    <a:lumMod val="75000"/>
                    <a:lumOff val="25000"/>
                  </a:schemeClr>
                </a:solidFill>
              </a:rPr>
              <a:t>is</a:t>
            </a:r>
            <a:r>
              <a:rPr lang="fr-CA" dirty="0" smtClean="0">
                <a:solidFill>
                  <a:schemeClr val="tx1">
                    <a:lumMod val="75000"/>
                    <a:lumOff val="25000"/>
                  </a:schemeClr>
                </a:solidFill>
              </a:rPr>
              <a:t> Cultural Intelligence?</a:t>
            </a:r>
          </a:p>
        </p:txBody>
      </p:sp>
      <p:sp>
        <p:nvSpPr>
          <p:cNvPr id="3" name="Espace réservé du contenu 2"/>
          <p:cNvSpPr>
            <a:spLocks noGrp="1"/>
          </p:cNvSpPr>
          <p:nvPr>
            <p:ph idx="1"/>
          </p:nvPr>
        </p:nvSpPr>
        <p:spPr>
          <a:xfrm>
            <a:off x="457200" y="1371600"/>
            <a:ext cx="8229600" cy="4754563"/>
          </a:xfrm>
        </p:spPr>
        <p:txBody>
          <a:bodyPr rtlCol="0">
            <a:normAutofit/>
          </a:bodyPr>
          <a:lstStyle/>
          <a:p>
            <a:pPr fontAlgn="auto">
              <a:spcAft>
                <a:spcPts val="0"/>
              </a:spcAft>
              <a:buFont typeface="Arial" pitchFamily="34" charset="0"/>
              <a:buChar char="•"/>
              <a:defRPr/>
            </a:pPr>
            <a:r>
              <a:rPr lang="en-US" dirty="0" smtClean="0">
                <a:solidFill>
                  <a:schemeClr val="tx1">
                    <a:lumMod val="75000"/>
                    <a:lumOff val="25000"/>
                  </a:schemeClr>
                </a:solidFill>
              </a:rPr>
              <a:t>CQ has been gaining acceptance throughout the business community. </a:t>
            </a:r>
          </a:p>
          <a:p>
            <a:pPr fontAlgn="auto">
              <a:spcAft>
                <a:spcPts val="0"/>
              </a:spcAft>
              <a:buFont typeface="Arial" pitchFamily="34" charset="0"/>
              <a:buChar char="•"/>
              <a:defRPr/>
            </a:pPr>
            <a:r>
              <a:rPr lang="en-US" dirty="0" smtClean="0">
                <a:solidFill>
                  <a:schemeClr val="tx1">
                    <a:lumMod val="75000"/>
                    <a:lumOff val="25000"/>
                  </a:schemeClr>
                </a:solidFill>
              </a:rPr>
              <a:t>CQ teaches strategies to improve cultural perception in order to distinguish </a:t>
            </a:r>
            <a:r>
              <a:rPr lang="en-US" i="1" dirty="0" smtClean="0">
                <a:solidFill>
                  <a:schemeClr val="tx1">
                    <a:lumMod val="75000"/>
                    <a:lumOff val="25000"/>
                  </a:schemeClr>
                </a:solidFill>
              </a:rPr>
              <a:t>behaviors driven by culture </a:t>
            </a:r>
            <a:r>
              <a:rPr lang="en-US" dirty="0" smtClean="0">
                <a:solidFill>
                  <a:schemeClr val="tx1">
                    <a:lumMod val="75000"/>
                    <a:lumOff val="25000"/>
                  </a:schemeClr>
                </a:solidFill>
              </a:rPr>
              <a:t>from those </a:t>
            </a:r>
            <a:r>
              <a:rPr lang="en-US" i="1" dirty="0" smtClean="0">
                <a:solidFill>
                  <a:schemeClr val="tx1">
                    <a:lumMod val="75000"/>
                    <a:lumOff val="25000"/>
                  </a:schemeClr>
                </a:solidFill>
              </a:rPr>
              <a:t>specific to an individual.</a:t>
            </a:r>
            <a:r>
              <a:rPr lang="en-US" dirty="0" smtClean="0">
                <a:solidFill>
                  <a:schemeClr val="tx1">
                    <a:lumMod val="75000"/>
                    <a:lumOff val="25000"/>
                  </a:schemeClr>
                </a:solidFill>
              </a:rPr>
              <a:t> </a:t>
            </a:r>
          </a:p>
          <a:p>
            <a:pPr fontAlgn="auto">
              <a:spcAft>
                <a:spcPts val="0"/>
              </a:spcAft>
              <a:buFont typeface="Arial" pitchFamily="34" charset="0"/>
              <a:buChar char="•"/>
              <a:defRPr/>
            </a:pPr>
            <a:r>
              <a:rPr lang="en-US" dirty="0" smtClean="0">
                <a:solidFill>
                  <a:schemeClr val="tx1">
                    <a:lumMod val="75000"/>
                    <a:lumOff val="25000"/>
                  </a:schemeClr>
                </a:solidFill>
              </a:rPr>
              <a:t>CQ suggests that if we allow knowledge and appreciation of cultural differences to guide our responses, we will see better results.</a:t>
            </a:r>
          </a:p>
          <a:p>
            <a:pPr fontAlgn="auto">
              <a:spcAft>
                <a:spcPts val="0"/>
              </a:spcAft>
              <a:buFont typeface="Arial" pitchFamily="34" charset="0"/>
              <a:buChar char="•"/>
              <a:defRPr/>
            </a:pPr>
            <a:endParaRPr lang="fr-CA" dirty="0" smtClean="0">
              <a:solidFill>
                <a:schemeClr val="tx1">
                  <a:lumMod val="75000"/>
                  <a:lumOff val="25000"/>
                </a:schemeClr>
              </a:solidFill>
            </a:endParaRPr>
          </a:p>
        </p:txBody>
      </p:sp>
      <p:sp>
        <p:nvSpPr>
          <p:cNvPr id="4" name="Rectangle 3"/>
          <p:cNvSpPr/>
          <p:nvPr/>
        </p:nvSpPr>
        <p:spPr>
          <a:xfrm>
            <a:off x="2743200" y="6248400"/>
            <a:ext cx="6248400" cy="246221"/>
          </a:xfrm>
          <a:prstGeom prst="rect">
            <a:avLst/>
          </a:prstGeom>
        </p:spPr>
        <p:txBody>
          <a:bodyPr wrap="square">
            <a:spAutoFit/>
          </a:bodyPr>
          <a:lstStyle/>
          <a:p>
            <a:r>
              <a:rPr lang="en-US" sz="1000" dirty="0" smtClean="0"/>
              <a:t>http://en.wikipedia.org/wiki/Cultural_Intelligence</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74638"/>
            <a:ext cx="8305800" cy="1143000"/>
          </a:xfrm>
        </p:spPr>
        <p:txBody>
          <a:bodyPr rtlCol="0">
            <a:normAutofit/>
          </a:bodyPr>
          <a:lstStyle/>
          <a:p>
            <a:pPr fontAlgn="auto">
              <a:spcAft>
                <a:spcPts val="0"/>
              </a:spcAft>
              <a:defRPr/>
            </a:pPr>
            <a:r>
              <a:rPr lang="fr-CA" dirty="0" err="1" smtClean="0">
                <a:solidFill>
                  <a:schemeClr val="tx1">
                    <a:lumMod val="75000"/>
                    <a:lumOff val="25000"/>
                  </a:schemeClr>
                </a:solidFill>
              </a:rPr>
              <a:t>What</a:t>
            </a:r>
            <a:r>
              <a:rPr lang="fr-CA" dirty="0" smtClean="0">
                <a:solidFill>
                  <a:schemeClr val="tx1">
                    <a:lumMod val="75000"/>
                    <a:lumOff val="25000"/>
                  </a:schemeClr>
                </a:solidFill>
              </a:rPr>
              <a:t> </a:t>
            </a:r>
            <a:r>
              <a:rPr lang="fr-CA" dirty="0" err="1" smtClean="0">
                <a:solidFill>
                  <a:schemeClr val="tx1">
                    <a:lumMod val="75000"/>
                    <a:lumOff val="25000"/>
                  </a:schemeClr>
                </a:solidFill>
              </a:rPr>
              <a:t>is</a:t>
            </a:r>
            <a:r>
              <a:rPr lang="fr-CA" dirty="0" smtClean="0">
                <a:solidFill>
                  <a:schemeClr val="tx1">
                    <a:lumMod val="75000"/>
                    <a:lumOff val="25000"/>
                  </a:schemeClr>
                </a:solidFill>
              </a:rPr>
              <a:t> Cultural Intelligence?</a:t>
            </a:r>
          </a:p>
        </p:txBody>
      </p:sp>
      <p:sp>
        <p:nvSpPr>
          <p:cNvPr id="3" name="Espace réservé du contenu 2"/>
          <p:cNvSpPr>
            <a:spLocks noGrp="1"/>
          </p:cNvSpPr>
          <p:nvPr>
            <p:ph idx="1"/>
          </p:nvPr>
        </p:nvSpPr>
        <p:spPr>
          <a:xfrm>
            <a:off x="457200" y="1371600"/>
            <a:ext cx="8229600" cy="4754563"/>
          </a:xfrm>
        </p:spPr>
        <p:txBody>
          <a:bodyPr rtlCol="0">
            <a:normAutofit/>
          </a:bodyPr>
          <a:lstStyle/>
          <a:p>
            <a:pPr fontAlgn="auto">
              <a:spcAft>
                <a:spcPts val="0"/>
              </a:spcAft>
              <a:buFont typeface="Arial" pitchFamily="34" charset="0"/>
              <a:buChar char="•"/>
              <a:defRPr/>
            </a:pPr>
            <a:r>
              <a:rPr lang="en-US" dirty="0" smtClean="0">
                <a:solidFill>
                  <a:schemeClr val="tx1">
                    <a:lumMod val="75000"/>
                    <a:lumOff val="25000"/>
                  </a:schemeClr>
                </a:solidFill>
              </a:rPr>
              <a:t>Not a list of do’s and don’ts but an understanding of worldviews and motivations</a:t>
            </a:r>
          </a:p>
          <a:p>
            <a:pPr fontAlgn="auto">
              <a:spcAft>
                <a:spcPts val="0"/>
              </a:spcAft>
              <a:buFont typeface="Arial" pitchFamily="34" charset="0"/>
              <a:buChar char="•"/>
              <a:defRPr/>
            </a:pPr>
            <a:r>
              <a:rPr lang="en-US" dirty="0"/>
              <a:t>People with </a:t>
            </a:r>
            <a:r>
              <a:rPr lang="en-US" dirty="0" smtClean="0"/>
              <a:t>high Cultural Intelligence </a:t>
            </a:r>
            <a:r>
              <a:rPr lang="en-US" dirty="0"/>
              <a:t>are regarded as better able to successfully blend </a:t>
            </a:r>
            <a:r>
              <a:rPr lang="en-US" dirty="0" smtClean="0"/>
              <a:t>into </a:t>
            </a:r>
            <a:r>
              <a:rPr lang="en-US" dirty="0"/>
              <a:t>any </a:t>
            </a:r>
            <a:r>
              <a:rPr lang="en-US" dirty="0" smtClean="0"/>
              <a:t>cultural environment and interact successfully</a:t>
            </a:r>
            <a:endParaRPr lang="en-US" dirty="0"/>
          </a:p>
          <a:p>
            <a:pPr fontAlgn="auto">
              <a:spcAft>
                <a:spcPts val="0"/>
              </a:spcAft>
              <a:buFont typeface="Arial" pitchFamily="34" charset="0"/>
              <a:buChar char="•"/>
              <a:defRPr/>
            </a:pPr>
            <a:endParaRPr lang="en-US" dirty="0" smtClean="0">
              <a:solidFill>
                <a:schemeClr val="tx1">
                  <a:lumMod val="75000"/>
                  <a:lumOff val="25000"/>
                </a:schemeClr>
              </a:solidFill>
            </a:endParaRPr>
          </a:p>
          <a:p>
            <a:pPr fontAlgn="auto">
              <a:spcAft>
                <a:spcPts val="0"/>
              </a:spcAft>
              <a:buFont typeface="Arial" pitchFamily="34" charset="0"/>
              <a:buChar char="•"/>
              <a:defRPr/>
            </a:pPr>
            <a:endParaRPr lang="fr-CA"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does it matter? </a:t>
            </a:r>
            <a:endParaRPr lang="en-US" dirty="0"/>
          </a:p>
        </p:txBody>
      </p:sp>
      <p:sp>
        <p:nvSpPr>
          <p:cNvPr id="5" name="Content Placeholder 4"/>
          <p:cNvSpPr>
            <a:spLocks noGrp="1"/>
          </p:cNvSpPr>
          <p:nvPr>
            <p:ph idx="1"/>
          </p:nvPr>
        </p:nvSpPr>
        <p:spPr>
          <a:xfrm>
            <a:off x="457200" y="1295400"/>
            <a:ext cx="8229600" cy="4830763"/>
          </a:xfrm>
        </p:spPr>
        <p:txBody>
          <a:bodyPr/>
          <a:lstStyle/>
          <a:p>
            <a:r>
              <a:rPr lang="en-US" dirty="0" smtClean="0"/>
              <a:t>Essential to getting below the surface and understanding people at the core of who they are.</a:t>
            </a:r>
          </a:p>
          <a:p>
            <a:r>
              <a:rPr lang="en-US" dirty="0" smtClean="0"/>
              <a:t>Communication is enhanced when we add CQ to our non-verbal communication. </a:t>
            </a:r>
          </a:p>
          <a:p>
            <a:r>
              <a:rPr lang="en-US" dirty="0" smtClean="0"/>
              <a:t>Increased ability to serve those who are different than us. </a:t>
            </a:r>
          </a:p>
          <a:p>
            <a:r>
              <a:rPr lang="en-US" dirty="0" smtClean="0"/>
              <a:t>Increased comfort with encouraging diversity within a group = more diverse group!</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Cultural Iceberg</a:t>
            </a:r>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262701"/>
            <a:ext cx="6705600" cy="4840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971800" y="6324600"/>
            <a:ext cx="6172200" cy="276999"/>
          </a:xfrm>
          <a:prstGeom prst="rect">
            <a:avLst/>
          </a:prstGeom>
        </p:spPr>
        <p:txBody>
          <a:bodyPr wrap="square">
            <a:spAutoFit/>
          </a:bodyPr>
          <a:lstStyle/>
          <a:p>
            <a:r>
              <a:rPr lang="en-US" sz="1200" i="1" dirty="0">
                <a:solidFill>
                  <a:prstClr val="black"/>
                </a:solidFill>
              </a:rPr>
              <a:t>http://monicasculture.blogspot.com/2009/02/week-4-understanding-culture-levels-of.html</a:t>
            </a:r>
          </a:p>
        </p:txBody>
      </p:sp>
    </p:spTree>
    <p:extLst>
      <p:ext uri="{BB962C8B-B14F-4D97-AF65-F5344CB8AC3E}">
        <p14:creationId xmlns:p14="http://schemas.microsoft.com/office/powerpoint/2010/main" val="3034569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502856" cy="838200"/>
          </a:xfrm>
        </p:spPr>
        <p:txBody>
          <a:bodyPr/>
          <a:lstStyle/>
          <a:p>
            <a:r>
              <a:rPr lang="en-US" dirty="0" smtClean="0"/>
              <a:t>The Cultural </a:t>
            </a:r>
            <a:r>
              <a:rPr lang="en-US" dirty="0" smtClean="0"/>
              <a:t>Iceberg</a:t>
            </a:r>
            <a:endParaRPr 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55405"/>
            <a:ext cx="3788166" cy="4676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724400" y="6372641"/>
            <a:ext cx="3830982" cy="276999"/>
          </a:xfrm>
          <a:prstGeom prst="rect">
            <a:avLst/>
          </a:prstGeom>
        </p:spPr>
        <p:txBody>
          <a:bodyPr wrap="square">
            <a:spAutoFit/>
          </a:bodyPr>
          <a:lstStyle/>
          <a:p>
            <a:r>
              <a:rPr lang="en-US" sz="1200" dirty="0">
                <a:solidFill>
                  <a:prstClr val="black"/>
                </a:solidFill>
              </a:rPr>
              <a:t>http://www.clearingmagazine.org/online/archives/3023</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7385" y="1228151"/>
            <a:ext cx="4656471" cy="4531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4569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Under the Surface</a:t>
            </a:r>
            <a:endParaRPr lang="en-US" dirty="0"/>
          </a:p>
        </p:txBody>
      </p:sp>
      <p:sp>
        <p:nvSpPr>
          <p:cNvPr id="3" name="Content Placeholder 2"/>
          <p:cNvSpPr>
            <a:spLocks noGrp="1"/>
          </p:cNvSpPr>
          <p:nvPr>
            <p:ph idx="1"/>
          </p:nvPr>
        </p:nvSpPr>
        <p:spPr/>
        <p:txBody>
          <a:bodyPr/>
          <a:lstStyle/>
          <a:p>
            <a:r>
              <a:rPr lang="en-US" dirty="0" smtClean="0"/>
              <a:t>Fun With Advertising Jingles </a:t>
            </a:r>
          </a:p>
          <a:p>
            <a:r>
              <a:rPr lang="en-US" dirty="0" smtClean="0"/>
              <a:t>Cultural Sayings</a:t>
            </a:r>
          </a:p>
          <a:p>
            <a:pPr lvl="1"/>
            <a:r>
              <a:rPr lang="en-US" sz="2000" dirty="0" smtClean="0"/>
              <a:t>“A </a:t>
            </a:r>
            <a:r>
              <a:rPr lang="en-US" sz="2000" dirty="0"/>
              <a:t>man’s home is his </a:t>
            </a:r>
            <a:r>
              <a:rPr lang="en-US" sz="2000" dirty="0" smtClean="0"/>
              <a:t>castle” vs “</a:t>
            </a:r>
            <a:r>
              <a:rPr lang="en-US" sz="2000" dirty="0" err="1" smtClean="0"/>
              <a:t>Mi</a:t>
            </a:r>
            <a:r>
              <a:rPr lang="en-US" sz="2000" dirty="0" smtClean="0"/>
              <a:t> </a:t>
            </a:r>
            <a:r>
              <a:rPr lang="en-US" sz="2000" dirty="0"/>
              <a:t>Casa, Su </a:t>
            </a:r>
            <a:r>
              <a:rPr lang="en-US" sz="2000" dirty="0" smtClean="0"/>
              <a:t>Casa” </a:t>
            </a:r>
            <a:r>
              <a:rPr lang="en-US" sz="2000" dirty="0"/>
              <a:t>(My house is your house) </a:t>
            </a:r>
            <a:endParaRPr lang="en-US" sz="2000" dirty="0" smtClean="0"/>
          </a:p>
          <a:p>
            <a:pPr lvl="1"/>
            <a:r>
              <a:rPr lang="en-US" sz="2000" dirty="0" smtClean="0"/>
              <a:t>“God </a:t>
            </a:r>
            <a:r>
              <a:rPr lang="en-US" sz="2000" dirty="0"/>
              <a:t>helps those who help </a:t>
            </a:r>
            <a:r>
              <a:rPr lang="en-US" sz="2000" dirty="0" smtClean="0"/>
              <a:t>themselves” vs “A </a:t>
            </a:r>
            <a:r>
              <a:rPr lang="en-US" sz="2000" dirty="0"/>
              <a:t>single bracelet does not </a:t>
            </a:r>
            <a:r>
              <a:rPr lang="en-US" sz="2000" dirty="0" smtClean="0"/>
              <a:t>jingle”</a:t>
            </a:r>
          </a:p>
          <a:p>
            <a:pPr lvl="1"/>
            <a:r>
              <a:rPr lang="en-US" sz="2000" dirty="0" smtClean="0"/>
              <a:t>“The </a:t>
            </a:r>
            <a:r>
              <a:rPr lang="en-US" sz="2000" dirty="0"/>
              <a:t>squeaky wheel gets the </a:t>
            </a:r>
            <a:r>
              <a:rPr lang="en-US" sz="2000" dirty="0" smtClean="0"/>
              <a:t>grease” vs “The </a:t>
            </a:r>
            <a:r>
              <a:rPr lang="en-US" sz="2000" dirty="0"/>
              <a:t>duck that quacks the loudest gets </a:t>
            </a:r>
            <a:r>
              <a:rPr lang="en-US" sz="2000" dirty="0" smtClean="0"/>
              <a:t>shot” </a:t>
            </a:r>
          </a:p>
          <a:p>
            <a:pPr lvl="1"/>
            <a:r>
              <a:rPr lang="en-US" sz="2000" dirty="0" smtClean="0"/>
              <a:t>“Take </a:t>
            </a:r>
            <a:r>
              <a:rPr lang="en-US" sz="2000" dirty="0"/>
              <a:t>care of number </a:t>
            </a:r>
            <a:r>
              <a:rPr lang="en-US" sz="2000" dirty="0" smtClean="0"/>
              <a:t>1” vs “I </a:t>
            </a:r>
            <a:r>
              <a:rPr lang="en-US" sz="2000" dirty="0"/>
              <a:t>am because we </a:t>
            </a:r>
            <a:r>
              <a:rPr lang="en-US" sz="2000" dirty="0" smtClean="0"/>
              <a:t>are”</a:t>
            </a:r>
            <a:endParaRPr lang="en-US" sz="2000" dirty="0"/>
          </a:p>
          <a:p>
            <a:pPr lvl="1"/>
            <a:r>
              <a:rPr lang="en-US" sz="2000" dirty="0" smtClean="0"/>
              <a:t>“Winning </a:t>
            </a:r>
            <a:r>
              <a:rPr lang="en-US" sz="2000" dirty="0"/>
              <a:t>is </a:t>
            </a:r>
            <a:r>
              <a:rPr lang="en-US" sz="2000" dirty="0" smtClean="0"/>
              <a:t>everything” vs “It’s </a:t>
            </a:r>
            <a:r>
              <a:rPr lang="en-US" sz="2000" dirty="0"/>
              <a:t>not how you win it’s how you play the </a:t>
            </a:r>
            <a:r>
              <a:rPr lang="en-US" sz="2000" dirty="0" smtClean="0"/>
              <a:t>game”</a:t>
            </a:r>
            <a:endParaRPr lang="en-US" sz="2000" dirty="0"/>
          </a:p>
          <a:p>
            <a:pPr lvl="1"/>
            <a:endParaRPr lang="en-US" sz="2000" dirty="0" smtClean="0"/>
          </a:p>
          <a:p>
            <a:pPr lvl="1"/>
            <a:endParaRPr lang="en-US" sz="2000" dirty="0" smtClean="0"/>
          </a:p>
          <a:p>
            <a:pPr lvl="1"/>
            <a:endParaRPr lang="en-US" sz="2000" dirty="0" smtClean="0"/>
          </a:p>
          <a:p>
            <a:pPr lvl="1"/>
            <a:endParaRPr lang="en-US" dirty="0"/>
          </a:p>
        </p:txBody>
      </p:sp>
    </p:spTree>
    <p:extLst>
      <p:ext uri="{BB962C8B-B14F-4D97-AF65-F5344CB8AC3E}">
        <p14:creationId xmlns:p14="http://schemas.microsoft.com/office/powerpoint/2010/main" val="362437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Under the Surface</a:t>
            </a:r>
            <a:endParaRPr lang="en-US" dirty="0"/>
          </a:p>
        </p:txBody>
      </p:sp>
      <p:sp>
        <p:nvSpPr>
          <p:cNvPr id="3" name="Content Placeholder 2"/>
          <p:cNvSpPr>
            <a:spLocks noGrp="1"/>
          </p:cNvSpPr>
          <p:nvPr>
            <p:ph idx="1"/>
          </p:nvPr>
        </p:nvSpPr>
        <p:spPr/>
        <p:txBody>
          <a:bodyPr/>
          <a:lstStyle/>
          <a:p>
            <a:r>
              <a:rPr lang="en-US" dirty="0" smtClean="0"/>
              <a:t>Getting at the Bottom 90%</a:t>
            </a:r>
          </a:p>
          <a:p>
            <a:pPr marL="571500" lvl="1" indent="-171450" fontAlgn="auto">
              <a:spcBef>
                <a:spcPts val="0"/>
              </a:spcBef>
              <a:spcAft>
                <a:spcPts val="0"/>
              </a:spcAft>
              <a:buFontTx/>
              <a:buChar char="-"/>
              <a:defRPr/>
            </a:pPr>
            <a:r>
              <a:rPr lang="en-US" dirty="0" smtClean="0"/>
              <a:t>Ask </a:t>
            </a:r>
            <a:r>
              <a:rPr lang="en-US" dirty="0"/>
              <a:t>“Why?” 5 times </a:t>
            </a:r>
          </a:p>
          <a:p>
            <a:pPr marL="571500" lvl="1" indent="-171450" fontAlgn="auto">
              <a:spcBef>
                <a:spcPts val="0"/>
              </a:spcBef>
              <a:spcAft>
                <a:spcPts val="0"/>
              </a:spcAft>
              <a:buFontTx/>
              <a:buChar char="-"/>
              <a:defRPr/>
            </a:pPr>
            <a:r>
              <a:rPr lang="en-US" dirty="0" smtClean="0"/>
              <a:t>What </a:t>
            </a:r>
            <a:r>
              <a:rPr lang="en-US" dirty="0"/>
              <a:t>things did you “pretend” as a </a:t>
            </a:r>
            <a:r>
              <a:rPr lang="en-US" dirty="0" smtClean="0"/>
              <a:t>child? </a:t>
            </a:r>
          </a:p>
          <a:p>
            <a:pPr marL="571500" lvl="1" indent="-171450" fontAlgn="auto">
              <a:spcBef>
                <a:spcPts val="0"/>
              </a:spcBef>
              <a:spcAft>
                <a:spcPts val="0"/>
              </a:spcAft>
              <a:buFontTx/>
              <a:buChar char="-"/>
              <a:defRPr/>
            </a:pPr>
            <a:r>
              <a:rPr lang="en-US" dirty="0" smtClean="0"/>
              <a:t>Work </a:t>
            </a:r>
            <a:r>
              <a:rPr lang="en-US" dirty="0"/>
              <a:t>on your own cultural </a:t>
            </a:r>
            <a:r>
              <a:rPr lang="en-US" dirty="0" smtClean="0"/>
              <a:t>intelligence</a:t>
            </a:r>
          </a:p>
          <a:p>
            <a:pPr marL="571500" lvl="1" indent="-171450" fontAlgn="auto">
              <a:spcBef>
                <a:spcPts val="0"/>
              </a:spcBef>
              <a:spcAft>
                <a:spcPts val="0"/>
              </a:spcAft>
              <a:buFontTx/>
              <a:buChar char="-"/>
              <a:defRPr/>
            </a:pPr>
            <a:endParaRPr lang="en-US" dirty="0"/>
          </a:p>
          <a:p>
            <a:pPr>
              <a:buNone/>
            </a:pPr>
            <a:endParaRPr lang="en-US" dirty="0"/>
          </a:p>
          <a:p>
            <a:endParaRPr lang="en-US" dirty="0"/>
          </a:p>
          <a:p>
            <a:pPr lvl="1"/>
            <a:endParaRPr lang="en-US" sz="2000" dirty="0" smtClean="0"/>
          </a:p>
          <a:p>
            <a:pPr lvl="1"/>
            <a:endParaRPr lang="en-US" sz="2000" dirty="0" smtClean="0"/>
          </a:p>
          <a:p>
            <a:pPr lvl="1"/>
            <a:endParaRPr lang="en-US" sz="2000" dirty="0" smtClean="0"/>
          </a:p>
          <a:p>
            <a:pPr lvl="1"/>
            <a:endParaRPr lang="en-US" dirty="0"/>
          </a:p>
        </p:txBody>
      </p:sp>
    </p:spTree>
    <p:extLst>
      <p:ext uri="{BB962C8B-B14F-4D97-AF65-F5344CB8AC3E}">
        <p14:creationId xmlns:p14="http://schemas.microsoft.com/office/powerpoint/2010/main" val="3093336842"/>
      </p:ext>
    </p:extLst>
  </p:cSld>
  <p:clrMapOvr>
    <a:masterClrMapping/>
  </p:clrMapOvr>
</p:sld>
</file>

<file path=ppt/theme/theme1.xml><?xml version="1.0" encoding="utf-8"?>
<a:theme xmlns:a="http://schemas.openxmlformats.org/drawingml/2006/main" name="Color pencils academi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olor pencils academi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Color pencils academi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Color pencils academi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Color pencils academi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Color pencils academic presentation</Template>
  <TotalTime>848</TotalTime>
  <Words>1360</Words>
  <Application>Microsoft Office PowerPoint</Application>
  <PresentationFormat>On-screen Show (4:3)</PresentationFormat>
  <Paragraphs>150</Paragraphs>
  <Slides>13</Slides>
  <Notes>13</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13</vt:i4>
      </vt:variant>
    </vt:vector>
  </HeadingPairs>
  <TitlesOfParts>
    <vt:vector size="20" baseType="lpstr">
      <vt:lpstr>Arial</vt:lpstr>
      <vt:lpstr>Calibri</vt:lpstr>
      <vt:lpstr>Color pencils academic presentation</vt:lpstr>
      <vt:lpstr>3_Color pencils academic presentation</vt:lpstr>
      <vt:lpstr>4_Color pencils academic presentation</vt:lpstr>
      <vt:lpstr>5_Color pencils academic presentation</vt:lpstr>
      <vt:lpstr>6_Color pencils academic presentation</vt:lpstr>
      <vt:lpstr>CULTURAL INTELLIGENCE</vt:lpstr>
      <vt:lpstr>What is Cultural Intelligence?</vt:lpstr>
      <vt:lpstr>What is Cultural Intelligence?</vt:lpstr>
      <vt:lpstr>What is Cultural Intelligence?</vt:lpstr>
      <vt:lpstr>Why does it matter? </vt:lpstr>
      <vt:lpstr>The Cultural Iceberg</vt:lpstr>
      <vt:lpstr>The Cultural Iceberg</vt:lpstr>
      <vt:lpstr>Getting Under the Surface</vt:lpstr>
      <vt:lpstr>Getting Under the Surface</vt:lpstr>
      <vt:lpstr>Creating a Culturally Intelligent Organization</vt:lpstr>
      <vt:lpstr>Creating a Culturally Intelligent Organization</vt:lpstr>
      <vt:lpstr>Creating a Culturally Intelligent Organization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INTELLIGENCE</dc:title>
  <dc:creator>Rosa Edwards</dc:creator>
  <cp:lastModifiedBy>Rosa Edwards</cp:lastModifiedBy>
  <cp:revision>66</cp:revision>
  <cp:lastPrinted>2013-04-10T13:55:01Z</cp:lastPrinted>
  <dcterms:created xsi:type="dcterms:W3CDTF">2009-11-18T19:14:21Z</dcterms:created>
  <dcterms:modified xsi:type="dcterms:W3CDTF">2017-01-20T21:31:34Z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TC103814931033</vt:lpwstr>
  </property>
</Properties>
</file>